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heme/themeOverride1.xml" ContentType="application/vnd.openxmlformats-officedocument.themeOverride+xml"/>
  <Override PartName="/ppt/notesSlides/notesSlide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comments/comment1.xml" ContentType="application/vnd.openxmlformats-officedocument.presentationml.comments+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54.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56"/>
  </p:notesMasterIdLst>
  <p:sldIdLst>
    <p:sldId id="256" r:id="rId5"/>
    <p:sldId id="412" r:id="rId6"/>
    <p:sldId id="414" r:id="rId7"/>
    <p:sldId id="498" r:id="rId8"/>
    <p:sldId id="541" r:id="rId9"/>
    <p:sldId id="542" r:id="rId10"/>
    <p:sldId id="502" r:id="rId11"/>
    <p:sldId id="635" r:id="rId12"/>
    <p:sldId id="636" r:id="rId13"/>
    <p:sldId id="583" r:id="rId14"/>
    <p:sldId id="582" r:id="rId15"/>
    <p:sldId id="637" r:id="rId16"/>
    <p:sldId id="585" r:id="rId17"/>
    <p:sldId id="587" r:id="rId18"/>
    <p:sldId id="584" r:id="rId19"/>
    <p:sldId id="651" r:id="rId20"/>
    <p:sldId id="643" r:id="rId21"/>
    <p:sldId id="644" r:id="rId22"/>
    <p:sldId id="638" r:id="rId23"/>
    <p:sldId id="499" r:id="rId24"/>
    <p:sldId id="558" r:id="rId25"/>
    <p:sldId id="559" r:id="rId26"/>
    <p:sldId id="633" r:id="rId27"/>
    <p:sldId id="634" r:id="rId28"/>
    <p:sldId id="586" r:id="rId29"/>
    <p:sldId id="641" r:id="rId30"/>
    <p:sldId id="642" r:id="rId31"/>
    <p:sldId id="645" r:id="rId32"/>
    <p:sldId id="588" r:id="rId33"/>
    <p:sldId id="561" r:id="rId34"/>
    <p:sldId id="639" r:id="rId35"/>
    <p:sldId id="600" r:id="rId36"/>
    <p:sldId id="590" r:id="rId37"/>
    <p:sldId id="577" r:id="rId38"/>
    <p:sldId id="578" r:id="rId39"/>
    <p:sldId id="591" r:id="rId40"/>
    <p:sldId id="592" r:id="rId41"/>
    <p:sldId id="603" r:id="rId42"/>
    <p:sldId id="602" r:id="rId43"/>
    <p:sldId id="604" r:id="rId44"/>
    <p:sldId id="568" r:id="rId45"/>
    <p:sldId id="575" r:id="rId46"/>
    <p:sldId id="570" r:id="rId47"/>
    <p:sldId id="571" r:id="rId48"/>
    <p:sldId id="572" r:id="rId49"/>
    <p:sldId id="573" r:id="rId50"/>
    <p:sldId id="649" r:id="rId51"/>
    <p:sldId id="646" r:id="rId52"/>
    <p:sldId id="647" r:id="rId53"/>
    <p:sldId id="648" r:id="rId54"/>
    <p:sldId id="56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neral" initials="G" lastIdx="1" clrIdx="0">
    <p:extLst>
      <p:ext uri="{19B8F6BF-5375-455C-9EA6-DF929625EA0E}">
        <p15:presenceInfo xmlns:p15="http://schemas.microsoft.com/office/powerpoint/2012/main" userId="Gener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9F846-7F19-4551-A40D-F841C4CD7854}" v="17" dt="2023-05-01T03:35:36.264"/>
    <p1510:client id="{39A58E83-F363-4DC1-BB34-447EAB9B343D}" v="53" dt="2023-02-08T08:39:27.056"/>
    <p1510:client id="{955AB3E0-3D8F-4811-B7D9-A5E7D8B72553}" v="15" dt="2023-04-27T04:10:55.849"/>
    <p1510:client id="{AFAD00E1-B6F9-4E45-8095-8024C3F1B7B7}" v="2" dt="2023-04-26T16:46:52.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79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alp Jain" userId="YOm4YG2TXcaME1dtEzqPRjxVwUSuFAGPURWjRF+8uC4=" providerId="None" clId="Web-{1349F846-7F19-4551-A40D-F841C4CD7854}"/>
    <pc:docChg chg="modSld">
      <pc:chgData name="Sankalp Jain" userId="YOm4YG2TXcaME1dtEzqPRjxVwUSuFAGPURWjRF+8uC4=" providerId="None" clId="Web-{1349F846-7F19-4551-A40D-F841C4CD7854}" dt="2023-05-01T03:35:36.264" v="15" actId="1076"/>
      <pc:docMkLst>
        <pc:docMk/>
      </pc:docMkLst>
      <pc:sldChg chg="delSp modSp">
        <pc:chgData name="Sankalp Jain" userId="YOm4YG2TXcaME1dtEzqPRjxVwUSuFAGPURWjRF+8uC4=" providerId="None" clId="Web-{1349F846-7F19-4551-A40D-F841C4CD7854}" dt="2023-05-01T03:35:36.264" v="15" actId="1076"/>
        <pc:sldMkLst>
          <pc:docMk/>
          <pc:sldMk cId="3693411193" sldId="561"/>
        </pc:sldMkLst>
        <pc:spChg chg="mod">
          <ac:chgData name="Sankalp Jain" userId="YOm4YG2TXcaME1dtEzqPRjxVwUSuFAGPURWjRF+8uC4=" providerId="None" clId="Web-{1349F846-7F19-4551-A40D-F841C4CD7854}" dt="2023-05-01T03:35:32.138" v="14" actId="1076"/>
          <ac:spMkLst>
            <pc:docMk/>
            <pc:sldMk cId="3693411193" sldId="561"/>
            <ac:spMk id="2" creationId="{C76E4FF3-3812-565F-1C18-30209D6504B7}"/>
          </ac:spMkLst>
        </pc:spChg>
        <pc:spChg chg="mod">
          <ac:chgData name="Sankalp Jain" userId="YOm4YG2TXcaME1dtEzqPRjxVwUSuFAGPURWjRF+8uC4=" providerId="None" clId="Web-{1349F846-7F19-4551-A40D-F841C4CD7854}" dt="2023-05-01T03:35:36.264" v="15" actId="1076"/>
          <ac:spMkLst>
            <pc:docMk/>
            <pc:sldMk cId="3693411193" sldId="561"/>
            <ac:spMk id="4" creationId="{513ABB12-E595-4D3C-F45A-6224A02BD28A}"/>
          </ac:spMkLst>
        </pc:spChg>
        <pc:picChg chg="del">
          <ac:chgData name="Sankalp Jain" userId="YOm4YG2TXcaME1dtEzqPRjxVwUSuFAGPURWjRF+8uC4=" providerId="None" clId="Web-{1349F846-7F19-4551-A40D-F841C4CD7854}" dt="2023-05-01T03:35:07.075" v="13"/>
          <ac:picMkLst>
            <pc:docMk/>
            <pc:sldMk cId="3693411193" sldId="561"/>
            <ac:picMk id="6" creationId="{0E94C580-7871-E7D7-0640-CF7C1EC348DA}"/>
          </ac:picMkLst>
        </pc:picChg>
      </pc:sldChg>
    </pc:docChg>
  </pc:docChgLst>
  <pc:docChgLst>
    <pc:chgData name="Sankalp Jain" clId="Web-{AFAD00E1-B6F9-4E45-8095-8024C3F1B7B7}"/>
    <pc:docChg chg="modSld">
      <pc:chgData name="Sankalp Jain" userId="" providerId="" clId="Web-{AFAD00E1-B6F9-4E45-8095-8024C3F1B7B7}" dt="2023-04-26T16:46:48.695" v="0" actId="20577"/>
      <pc:docMkLst>
        <pc:docMk/>
      </pc:docMkLst>
      <pc:sldChg chg="modSp">
        <pc:chgData name="Sankalp Jain" userId="" providerId="" clId="Web-{AFAD00E1-B6F9-4E45-8095-8024C3F1B7B7}" dt="2023-04-26T16:46:48.695" v="0" actId="20577"/>
        <pc:sldMkLst>
          <pc:docMk/>
          <pc:sldMk cId="1445767892" sldId="542"/>
        </pc:sldMkLst>
        <pc:spChg chg="mod">
          <ac:chgData name="Sankalp Jain" userId="" providerId="" clId="Web-{AFAD00E1-B6F9-4E45-8095-8024C3F1B7B7}" dt="2023-04-26T16:46:48.695" v="0" actId="20577"/>
          <ac:spMkLst>
            <pc:docMk/>
            <pc:sldMk cId="1445767892" sldId="542"/>
            <ac:spMk id="10" creationId="{52D30752-E714-C064-09A8-274E7C7C7B44}"/>
          </ac:spMkLst>
        </pc:spChg>
      </pc:sldChg>
    </pc:docChg>
  </pc:docChgLst>
  <pc:docChgLst>
    <pc:chgData name="Sankalp Jain" userId="YOm4YG2TXcaME1dtEzqPRjxVwUSuFAGPURWjRF+8uC4=" providerId="None" clId="Web-{955AB3E0-3D8F-4811-B7D9-A5E7D8B72553}"/>
    <pc:docChg chg="modSld">
      <pc:chgData name="Sankalp Jain" userId="YOm4YG2TXcaME1dtEzqPRjxVwUSuFAGPURWjRF+8uC4=" providerId="None" clId="Web-{955AB3E0-3D8F-4811-B7D9-A5E7D8B72553}" dt="2023-04-27T04:10:52.802" v="13" actId="20577"/>
      <pc:docMkLst>
        <pc:docMk/>
      </pc:docMkLst>
      <pc:sldChg chg="modSp">
        <pc:chgData name="Sankalp Jain" userId="YOm4YG2TXcaME1dtEzqPRjxVwUSuFAGPURWjRF+8uC4=" providerId="None" clId="Web-{955AB3E0-3D8F-4811-B7D9-A5E7D8B72553}" dt="2023-04-27T04:10:52.802" v="13" actId="20577"/>
        <pc:sldMkLst>
          <pc:docMk/>
          <pc:sldMk cId="2594585726" sldId="541"/>
        </pc:sldMkLst>
        <pc:spChg chg="mod">
          <ac:chgData name="Sankalp Jain" userId="YOm4YG2TXcaME1dtEzqPRjxVwUSuFAGPURWjRF+8uC4=" providerId="None" clId="Web-{955AB3E0-3D8F-4811-B7D9-A5E7D8B72553}" dt="2023-04-27T04:10:52.802" v="13" actId="20577"/>
          <ac:spMkLst>
            <pc:docMk/>
            <pc:sldMk cId="2594585726" sldId="541"/>
            <ac:spMk id="4" creationId="{2B21BDD5-7B27-E034-ADCF-873455DABCAB}"/>
          </ac:spMkLst>
        </pc:spChg>
      </pc:sldChg>
      <pc:sldChg chg="modSp">
        <pc:chgData name="Sankalp Jain" userId="YOm4YG2TXcaME1dtEzqPRjxVwUSuFAGPURWjRF+8uC4=" providerId="None" clId="Web-{955AB3E0-3D8F-4811-B7D9-A5E7D8B72553}" dt="2023-04-27T04:01:30.908" v="1" actId="14100"/>
        <pc:sldMkLst>
          <pc:docMk/>
          <pc:sldMk cId="3048139347" sldId="582"/>
        </pc:sldMkLst>
        <pc:picChg chg="mod">
          <ac:chgData name="Sankalp Jain" userId="YOm4YG2TXcaME1dtEzqPRjxVwUSuFAGPURWjRF+8uC4=" providerId="None" clId="Web-{955AB3E0-3D8F-4811-B7D9-A5E7D8B72553}" dt="2023-04-27T04:01:30.908" v="1" actId="14100"/>
          <ac:picMkLst>
            <pc:docMk/>
            <pc:sldMk cId="3048139347" sldId="582"/>
            <ac:picMk id="11" creationId="{CFB016D2-D412-B895-8494-635A133743C7}"/>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9-13T13:36:17.514"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custLinFactNeighborY="5880">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88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custLinFactNeighborY="-11761">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General Info</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0"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CROATIA</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General Info</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CROATIA</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CROATIA</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CROATIA</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CROATIA</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CROATIA</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a:solidFill>
          <a:schemeClr val="accent1">
            <a:lumMod val="40000"/>
            <a:lumOff val="60000"/>
          </a:schemeClr>
        </a:solidFill>
      </dgm:spPr>
      <dgm:t>
        <a:bodyPr/>
        <a:lstStyle/>
        <a:p>
          <a:r>
            <a:rPr lang="en-US" dirty="0">
              <a:solidFill>
                <a:schemeClr val="tx1"/>
              </a:solidFill>
            </a:rPr>
            <a:t>General Info</a:t>
          </a:r>
          <a:endParaRPr lang="en-GB" dirty="0">
            <a:solidFill>
              <a:schemeClr val="tx1"/>
            </a:solidFill>
          </a:endParaRPr>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alpha val="99000"/>
          </a:schemeClr>
        </a:solidFill>
      </dgm:spPr>
      <dgm:t>
        <a:bodyPr/>
        <a:lstStyle/>
        <a:p>
          <a:r>
            <a:rPr lang="en-US" dirty="0">
              <a:solidFill>
                <a:schemeClr val="tx1"/>
              </a:solidFill>
            </a:rPr>
            <a:t>Map</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solidFill>
      </dgm:spPr>
      <dgm:t>
        <a:bodyPr/>
        <a:lstStyle/>
        <a:p>
          <a:r>
            <a:rPr lang="en-US" dirty="0">
              <a:solidFill>
                <a:schemeClr val="tx1"/>
              </a:solidFill>
            </a:rPr>
            <a:t>Key USP</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50197AEC-FA13-4BFD-8C3D-A06F2CE2427A}">
      <dgm:prSet/>
      <dgm:spPr>
        <a:solidFill>
          <a:schemeClr val="accent1">
            <a:lumMod val="40000"/>
            <a:lumOff val="60000"/>
          </a:schemeClr>
        </a:solidFill>
      </dgm:spPr>
      <dgm:t>
        <a:bodyPr/>
        <a:lstStyle/>
        <a:p>
          <a:r>
            <a:rPr lang="en-US" dirty="0">
              <a:solidFill>
                <a:schemeClr val="tx1"/>
              </a:solidFill>
            </a:rPr>
            <a:t>Economy</a:t>
          </a:r>
          <a:r>
            <a:rPr lang="en-US" dirty="0"/>
            <a:t>	</a:t>
          </a:r>
          <a:endParaRPr lang="en-GB" dirty="0"/>
        </a:p>
      </dgm:t>
    </dgm:pt>
    <dgm:pt modelId="{F6502BBA-25CB-4BC5-A65C-2D57D05991BA}" type="parTrans" cxnId="{A5484999-D212-4750-B5BB-F479E856FBF7}">
      <dgm:prSet/>
      <dgm:spPr/>
      <dgm:t>
        <a:bodyPr/>
        <a:lstStyle/>
        <a:p>
          <a:endParaRPr lang="en-GB"/>
        </a:p>
      </dgm:t>
    </dgm:pt>
    <dgm:pt modelId="{3FF89F85-E85B-4149-91E8-12232192F01B}" type="sibTrans" cxnId="{A5484999-D212-4750-B5BB-F479E856FBF7}">
      <dgm:prSet/>
      <dgm:spPr/>
      <dgm:t>
        <a:bodyPr/>
        <a:lstStyle/>
        <a:p>
          <a:endParaRPr lang="en-GB"/>
        </a:p>
      </dgm:t>
    </dgm:pt>
    <dgm:pt modelId="{5B7369EF-761E-4634-A820-2CD2CF7B9AD2}">
      <dgm:prSet/>
      <dgm:spPr>
        <a:solidFill>
          <a:schemeClr val="accent1">
            <a:lumMod val="40000"/>
            <a:lumOff val="60000"/>
          </a:schemeClr>
        </a:solidFill>
      </dgm:spPr>
      <dgm:t>
        <a:bodyPr/>
        <a:lstStyle/>
        <a:p>
          <a:r>
            <a:rPr lang="en-US" dirty="0">
              <a:solidFill>
                <a:schemeClr val="tx1"/>
              </a:solidFill>
            </a:rPr>
            <a:t>Local Attraction</a:t>
          </a:r>
          <a:endParaRPr lang="en-GB" dirty="0">
            <a:solidFill>
              <a:schemeClr val="tx1"/>
            </a:solidFill>
          </a:endParaRPr>
        </a:p>
      </dgm:t>
    </dgm:pt>
    <dgm:pt modelId="{8728FA67-122C-4E2B-8758-B50C7522F30A}" type="parTrans" cxnId="{BE2503D7-C33E-46D0-9371-1953960DF2FB}">
      <dgm:prSet/>
      <dgm:spPr/>
      <dgm:t>
        <a:bodyPr/>
        <a:lstStyle/>
        <a:p>
          <a:endParaRPr lang="en-GB"/>
        </a:p>
      </dgm:t>
    </dgm:pt>
    <dgm:pt modelId="{20FE4748-4FE3-461B-96C2-A3BEC71A6F39}" type="sibTrans" cxnId="{BE2503D7-C33E-46D0-9371-1953960DF2FB}">
      <dgm:prSet/>
      <dgm:spPr/>
      <dgm:t>
        <a:bodyPr/>
        <a:lstStyle/>
        <a:p>
          <a:endParaRPr lang="en-GB"/>
        </a:p>
      </dgm:t>
    </dgm:pt>
    <dgm:pt modelId="{884CC902-8414-429A-82F2-F76677B70320}">
      <dgm:prSet/>
      <dgm:spPr>
        <a:solidFill>
          <a:schemeClr val="accent1">
            <a:lumMod val="40000"/>
            <a:lumOff val="60000"/>
          </a:schemeClr>
        </a:solidFill>
      </dgm:spPr>
      <dgm:t>
        <a:bodyPr/>
        <a:lstStyle/>
        <a:p>
          <a:r>
            <a:rPr lang="en-US" dirty="0">
              <a:solidFill>
                <a:schemeClr val="tx1"/>
              </a:solidFill>
            </a:rPr>
            <a:t>Beyond Tourism</a:t>
          </a:r>
          <a:endParaRPr lang="en-GB" dirty="0">
            <a:solidFill>
              <a:schemeClr val="tx1"/>
            </a:solidFill>
          </a:endParaRPr>
        </a:p>
      </dgm:t>
    </dgm:pt>
    <dgm:pt modelId="{C11238B8-EC83-404B-A5DC-B8854DD42FB7}" type="parTrans" cxnId="{13C8604F-B7CB-4AE7-A358-1D1E047AA71A}">
      <dgm:prSet/>
      <dgm:spPr/>
      <dgm:t>
        <a:bodyPr/>
        <a:lstStyle/>
        <a:p>
          <a:endParaRPr lang="en-GB"/>
        </a:p>
      </dgm:t>
    </dgm:pt>
    <dgm:pt modelId="{CB0B4D53-FF4B-47C9-B32B-B183A469D0F6}" type="sibTrans" cxnId="{13C8604F-B7CB-4AE7-A358-1D1E047AA71A}">
      <dgm:prSet/>
      <dgm:spPr/>
      <dgm:t>
        <a:bodyPr/>
        <a:lstStyle/>
        <a:p>
          <a:endParaRPr lang="en-GB"/>
        </a:p>
      </dgm:t>
    </dgm:pt>
    <dgm:pt modelId="{1FABA139-C4B1-4C49-BEE2-B528473B86F9}">
      <dgm:prSet/>
      <dgm:spPr>
        <a:solidFill>
          <a:schemeClr val="accent1">
            <a:lumMod val="40000"/>
            <a:lumOff val="60000"/>
          </a:schemeClr>
        </a:solidFill>
      </dgm:spPr>
      <dgm:t>
        <a:bodyPr/>
        <a:lstStyle/>
        <a:p>
          <a:r>
            <a:rPr lang="en-US" dirty="0">
              <a:solidFill>
                <a:schemeClr val="tx1"/>
              </a:solidFill>
            </a:rPr>
            <a:t>Demography</a:t>
          </a:r>
          <a:endParaRPr lang="en-GB" dirty="0">
            <a:solidFill>
              <a:schemeClr val="tx1"/>
            </a:solidFill>
          </a:endParaRPr>
        </a:p>
      </dgm:t>
    </dgm:pt>
    <dgm:pt modelId="{F8EA8EE5-3F3A-4195-8ABD-3F3E1CE5C1AA}" type="parTrans" cxnId="{F0F76F72-9F04-4835-8BE4-D7676AC5B029}">
      <dgm:prSet/>
      <dgm:spPr/>
      <dgm:t>
        <a:bodyPr/>
        <a:lstStyle/>
        <a:p>
          <a:endParaRPr lang="en-GB"/>
        </a:p>
      </dgm:t>
    </dgm:pt>
    <dgm:pt modelId="{4906030A-3117-4C6B-8C3D-5DC8FD847CA0}" type="sibTrans" cxnId="{F0F76F72-9F04-4835-8BE4-D7676AC5B029}">
      <dgm:prSet/>
      <dgm:spPr/>
      <dgm:t>
        <a:bodyPr/>
        <a:lstStyle/>
        <a:p>
          <a:endParaRPr lang="en-GB"/>
        </a:p>
      </dgm:t>
    </dgm:pt>
    <dgm:pt modelId="{FEB5C3B4-D24D-4850-8B9E-9E5C1736BF3E}">
      <dgm:prSet/>
      <dgm:spPr>
        <a:solidFill>
          <a:schemeClr val="accent1">
            <a:lumMod val="40000"/>
            <a:lumOff val="60000"/>
          </a:schemeClr>
        </a:solidFill>
      </dgm:spPr>
      <dgm:t>
        <a:bodyPr/>
        <a:lstStyle/>
        <a:p>
          <a:r>
            <a:rPr lang="en-US" dirty="0">
              <a:solidFill>
                <a:schemeClr val="tx1"/>
              </a:solidFill>
            </a:rPr>
            <a:t>Market Overview</a:t>
          </a:r>
          <a:endParaRPr lang="en-GB" dirty="0">
            <a:solidFill>
              <a:schemeClr val="tx1"/>
            </a:solidFill>
          </a:endParaRPr>
        </a:p>
      </dgm:t>
    </dgm:pt>
    <dgm:pt modelId="{DF0AF6C8-D279-4EDC-8A1D-EBDD0F7891E1}" type="parTrans" cxnId="{F3420204-F74B-4496-B210-BDFF32A102CF}">
      <dgm:prSet/>
      <dgm:spPr/>
      <dgm:t>
        <a:bodyPr/>
        <a:lstStyle/>
        <a:p>
          <a:endParaRPr lang="en-GB"/>
        </a:p>
      </dgm:t>
    </dgm:pt>
    <dgm:pt modelId="{01FDC359-E35E-4F71-8D97-57858A6D363D}" type="sibTrans" cxnId="{F3420204-F74B-4496-B210-BDFF32A102CF}">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8">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8">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8" custLinFactNeighborX="3389" custLinFactNeighborY="50000">
        <dgm:presLayoutVars>
          <dgm:chMax val="0"/>
          <dgm:chPref val="0"/>
          <dgm:bulletEnabled val="1"/>
        </dgm:presLayoutVars>
      </dgm:prSet>
      <dgm:spPr/>
    </dgm:pt>
    <dgm:pt modelId="{607682E1-462E-4277-8CA2-89F15284EE96}" type="pres">
      <dgm:prSet presAssocID="{C12DC1B4-A5EE-4F86-92F8-BF066BEE2194}" presName="parTxOnlySpace" presStyleCnt="0"/>
      <dgm:spPr/>
    </dgm:pt>
    <dgm:pt modelId="{A7023359-C6CE-4A1E-8DA7-80C10227294A}" type="pres">
      <dgm:prSet presAssocID="{50197AEC-FA13-4BFD-8C3D-A06F2CE2427A}" presName="parTxOnly" presStyleLbl="node1" presStyleIdx="3" presStyleCnt="8">
        <dgm:presLayoutVars>
          <dgm:chMax val="0"/>
          <dgm:chPref val="0"/>
          <dgm:bulletEnabled val="1"/>
        </dgm:presLayoutVars>
      </dgm:prSet>
      <dgm:spPr/>
    </dgm:pt>
    <dgm:pt modelId="{47F56EE4-BA92-4423-810B-F58B3F8799AB}" type="pres">
      <dgm:prSet presAssocID="{3FF89F85-E85B-4149-91E8-12232192F01B}" presName="parTxOnlySpace" presStyleCnt="0"/>
      <dgm:spPr/>
    </dgm:pt>
    <dgm:pt modelId="{8F26602A-78F9-46F6-AA60-DC0D75AC584D}" type="pres">
      <dgm:prSet presAssocID="{5B7369EF-761E-4634-A820-2CD2CF7B9AD2}" presName="parTxOnly" presStyleLbl="node1" presStyleIdx="4" presStyleCnt="8">
        <dgm:presLayoutVars>
          <dgm:chMax val="0"/>
          <dgm:chPref val="0"/>
          <dgm:bulletEnabled val="1"/>
        </dgm:presLayoutVars>
      </dgm:prSet>
      <dgm:spPr/>
    </dgm:pt>
    <dgm:pt modelId="{CFFA0BDF-9A0E-4B06-B0B6-D46C79E21156}" type="pres">
      <dgm:prSet presAssocID="{20FE4748-4FE3-461B-96C2-A3BEC71A6F39}" presName="parTxOnlySpace" presStyleCnt="0"/>
      <dgm:spPr/>
    </dgm:pt>
    <dgm:pt modelId="{18B5F438-0045-40AF-86F8-A9C9436D08A8}" type="pres">
      <dgm:prSet presAssocID="{884CC902-8414-429A-82F2-F76677B70320}" presName="parTxOnly" presStyleLbl="node1" presStyleIdx="5" presStyleCnt="8">
        <dgm:presLayoutVars>
          <dgm:chMax val="0"/>
          <dgm:chPref val="0"/>
          <dgm:bulletEnabled val="1"/>
        </dgm:presLayoutVars>
      </dgm:prSet>
      <dgm:spPr/>
    </dgm:pt>
    <dgm:pt modelId="{DF01B957-E121-406B-A393-D15E91416247}" type="pres">
      <dgm:prSet presAssocID="{CB0B4D53-FF4B-47C9-B32B-B183A469D0F6}" presName="parTxOnlySpace" presStyleCnt="0"/>
      <dgm:spPr/>
    </dgm:pt>
    <dgm:pt modelId="{74C82D05-6F68-48DC-A896-0702FFBDACAA}" type="pres">
      <dgm:prSet presAssocID="{1FABA139-C4B1-4C49-BEE2-B528473B86F9}" presName="parTxOnly" presStyleLbl="node1" presStyleIdx="6" presStyleCnt="8">
        <dgm:presLayoutVars>
          <dgm:chMax val="0"/>
          <dgm:chPref val="0"/>
          <dgm:bulletEnabled val="1"/>
        </dgm:presLayoutVars>
      </dgm:prSet>
      <dgm:spPr/>
    </dgm:pt>
    <dgm:pt modelId="{423168CA-D98E-408D-AB01-1C7D367F5EED}" type="pres">
      <dgm:prSet presAssocID="{4906030A-3117-4C6B-8C3D-5DC8FD847CA0}" presName="parTxOnlySpace" presStyleCnt="0"/>
      <dgm:spPr/>
    </dgm:pt>
    <dgm:pt modelId="{57514D99-4CE8-4ABD-B7EB-F04C1DF03075}" type="pres">
      <dgm:prSet presAssocID="{FEB5C3B4-D24D-4850-8B9E-9E5C1736BF3E}" presName="parTxOnly" presStyleLbl="node1" presStyleIdx="7" presStyleCnt="8">
        <dgm:presLayoutVars>
          <dgm:chMax val="0"/>
          <dgm:chPref val="0"/>
          <dgm:bulletEnabled val="1"/>
        </dgm:presLayoutVars>
      </dgm:prSet>
      <dgm:spPr/>
    </dgm:pt>
  </dgm:ptLst>
  <dgm:cxnLst>
    <dgm:cxn modelId="{F3420204-F74B-4496-B210-BDFF32A102CF}" srcId="{F7CA6406-970A-4215-BF2E-85ADC3C67029}" destId="{FEB5C3B4-D24D-4850-8B9E-9E5C1736BF3E}" srcOrd="7" destOrd="0" parTransId="{DF0AF6C8-D279-4EDC-8A1D-EBDD0F7891E1}" sibTransId="{01FDC359-E35E-4F71-8D97-57858A6D363D}"/>
    <dgm:cxn modelId="{BCC91806-493A-4785-99C1-BA27F1E34312}" srcId="{F7CA6406-970A-4215-BF2E-85ADC3C67029}" destId="{78287A8D-452D-49FA-9E7C-750B1F80C936}" srcOrd="0" destOrd="0" parTransId="{7602D482-54E0-48B3-81E3-D14FBA6E31CA}" sibTransId="{4FD97808-BA9E-40D6-828B-DD81763F44FA}"/>
    <dgm:cxn modelId="{77870109-1077-4796-9B12-F0ADD5CA2227}" type="presOf" srcId="{1FABA139-C4B1-4C49-BEE2-B528473B86F9}" destId="{74C82D05-6F68-48DC-A896-0702FFBDACAA}" srcOrd="0" destOrd="0" presId="urn:microsoft.com/office/officeart/2005/8/layout/chevron1"/>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6B32616C-01A8-4A50-9BDD-163FAFD55695}" type="presOf" srcId="{5B7369EF-761E-4634-A820-2CD2CF7B9AD2}" destId="{8F26602A-78F9-46F6-AA60-DC0D75AC584D}" srcOrd="0" destOrd="0" presId="urn:microsoft.com/office/officeart/2005/8/layout/chevron1"/>
    <dgm:cxn modelId="{13C8604F-B7CB-4AE7-A358-1D1E047AA71A}" srcId="{F7CA6406-970A-4215-BF2E-85ADC3C67029}" destId="{884CC902-8414-429A-82F2-F76677B70320}" srcOrd="5" destOrd="0" parTransId="{C11238B8-EC83-404B-A5DC-B8854DD42FB7}" sibTransId="{CB0B4D53-FF4B-47C9-B32B-B183A469D0F6}"/>
    <dgm:cxn modelId="{F0F76F72-9F04-4835-8BE4-D7676AC5B029}" srcId="{F7CA6406-970A-4215-BF2E-85ADC3C67029}" destId="{1FABA139-C4B1-4C49-BEE2-B528473B86F9}" srcOrd="6" destOrd="0" parTransId="{F8EA8EE5-3F3A-4195-8ABD-3F3E1CE5C1AA}" sibTransId="{4906030A-3117-4C6B-8C3D-5DC8FD847CA0}"/>
    <dgm:cxn modelId="{0EE1217F-DC50-41E3-93F7-C626BBEBC854}" type="presOf" srcId="{50197AEC-FA13-4BFD-8C3D-A06F2CE2427A}" destId="{A7023359-C6CE-4A1E-8DA7-80C10227294A}"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A5484999-D212-4750-B5BB-F479E856FBF7}" srcId="{F7CA6406-970A-4215-BF2E-85ADC3C67029}" destId="{50197AEC-FA13-4BFD-8C3D-A06F2CE2427A}" srcOrd="3" destOrd="0" parTransId="{F6502BBA-25CB-4BC5-A65C-2D57D05991BA}" sibTransId="{3FF89F85-E85B-4149-91E8-12232192F01B}"/>
    <dgm:cxn modelId="{19DF589B-01A5-4429-965B-243CAA6435BC}" type="presOf" srcId="{FEB5C3B4-D24D-4850-8B9E-9E5C1736BF3E}" destId="{57514D99-4CE8-4ABD-B7EB-F04C1DF03075}"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BE2503D7-C33E-46D0-9371-1953960DF2FB}" srcId="{F7CA6406-970A-4215-BF2E-85ADC3C67029}" destId="{5B7369EF-761E-4634-A820-2CD2CF7B9AD2}" srcOrd="4" destOrd="0" parTransId="{8728FA67-122C-4E2B-8758-B50C7522F30A}" sibTransId="{20FE4748-4FE3-461B-96C2-A3BEC71A6F39}"/>
    <dgm:cxn modelId="{131E6CE3-2002-4E29-ACB9-B13B2558E628}" type="presOf" srcId="{F7CA6406-970A-4215-BF2E-85ADC3C67029}" destId="{B9AD32CC-96E3-4470-83DA-8B3C00735258}" srcOrd="0" destOrd="0" presId="urn:microsoft.com/office/officeart/2005/8/layout/chevron1"/>
    <dgm:cxn modelId="{64329BEA-C9EA-4559-9DC5-24EF135A03AE}" type="presOf" srcId="{884CC902-8414-429A-82F2-F76677B70320}" destId="{18B5F438-0045-40AF-86F8-A9C9436D08A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 modelId="{4A747224-23D9-43F4-BF55-5383B58CB647}" type="presParOf" srcId="{B9AD32CC-96E3-4470-83DA-8B3C00735258}" destId="{607682E1-462E-4277-8CA2-89F15284EE96}" srcOrd="5" destOrd="0" presId="urn:microsoft.com/office/officeart/2005/8/layout/chevron1"/>
    <dgm:cxn modelId="{94F23C70-C30C-4C4C-8750-51C0765B6935}" type="presParOf" srcId="{B9AD32CC-96E3-4470-83DA-8B3C00735258}" destId="{A7023359-C6CE-4A1E-8DA7-80C10227294A}" srcOrd="6" destOrd="0" presId="urn:microsoft.com/office/officeart/2005/8/layout/chevron1"/>
    <dgm:cxn modelId="{1FAF2B7B-E21C-4CCC-BEE5-B9B22F46244B}" type="presParOf" srcId="{B9AD32CC-96E3-4470-83DA-8B3C00735258}" destId="{47F56EE4-BA92-4423-810B-F58B3F8799AB}" srcOrd="7" destOrd="0" presId="urn:microsoft.com/office/officeart/2005/8/layout/chevron1"/>
    <dgm:cxn modelId="{6AC83C7F-FED4-41F4-82ED-0F26C5FF6604}" type="presParOf" srcId="{B9AD32CC-96E3-4470-83DA-8B3C00735258}" destId="{8F26602A-78F9-46F6-AA60-DC0D75AC584D}" srcOrd="8" destOrd="0" presId="urn:microsoft.com/office/officeart/2005/8/layout/chevron1"/>
    <dgm:cxn modelId="{6DA76BF9-4C9F-4ABA-99DF-635761CA3664}" type="presParOf" srcId="{B9AD32CC-96E3-4470-83DA-8B3C00735258}" destId="{CFFA0BDF-9A0E-4B06-B0B6-D46C79E21156}" srcOrd="9" destOrd="0" presId="urn:microsoft.com/office/officeart/2005/8/layout/chevron1"/>
    <dgm:cxn modelId="{FB40EB89-9D1A-4A82-BE50-6A26BFA1988D}" type="presParOf" srcId="{B9AD32CC-96E3-4470-83DA-8B3C00735258}" destId="{18B5F438-0045-40AF-86F8-A9C9436D08A8}" srcOrd="10" destOrd="0" presId="urn:microsoft.com/office/officeart/2005/8/layout/chevron1"/>
    <dgm:cxn modelId="{8A43D1DF-6491-4A46-9A54-C4D3A12569C7}" type="presParOf" srcId="{B9AD32CC-96E3-4470-83DA-8B3C00735258}" destId="{DF01B957-E121-406B-A393-D15E91416247}" srcOrd="11" destOrd="0" presId="urn:microsoft.com/office/officeart/2005/8/layout/chevron1"/>
    <dgm:cxn modelId="{C6766BF6-0F30-4E90-8C51-140DD353764D}" type="presParOf" srcId="{B9AD32CC-96E3-4470-83DA-8B3C00735258}" destId="{74C82D05-6F68-48DC-A896-0702FFBDACAA}" srcOrd="12" destOrd="0" presId="urn:microsoft.com/office/officeart/2005/8/layout/chevron1"/>
    <dgm:cxn modelId="{F4BA0C0E-1CBB-49D1-9854-C7514151CDFE}" type="presParOf" srcId="{B9AD32CC-96E3-4470-83DA-8B3C00735258}" destId="{423168CA-D98E-408D-AB01-1C7D367F5EED}" srcOrd="13" destOrd="0" presId="urn:microsoft.com/office/officeart/2005/8/layout/chevron1"/>
    <dgm:cxn modelId="{C618F3DC-162C-4F04-95C4-72E03D39680B}" type="presParOf" srcId="{B9AD32CC-96E3-4470-83DA-8B3C00735258}" destId="{57514D99-4CE8-4ABD-B7EB-F04C1DF03075}" srcOrd="1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CA6406-970A-4215-BF2E-85ADC3C67029}" type="doc">
      <dgm:prSet loTypeId="urn:microsoft.com/office/officeart/2005/8/layout/chevron1" loCatId="process" qsTypeId="urn:microsoft.com/office/officeart/2005/8/quickstyle/simple1" qsCatId="simple" csTypeId="urn:microsoft.com/office/officeart/2005/8/colors/accent1_2" csCatId="accent1" phldr="1"/>
      <dgm:spPr/>
    </dgm:pt>
    <dgm:pt modelId="{78287A8D-452D-49FA-9E7C-750B1F80C936}">
      <dgm:prSet phldrT="[Text]"/>
      <dgm:spPr/>
      <dgm:t>
        <a:bodyPr/>
        <a:lstStyle/>
        <a:p>
          <a:r>
            <a:rPr lang="en-US" dirty="0"/>
            <a:t>CROATIA</a:t>
          </a:r>
          <a:endParaRPr lang="en-GB" dirty="0"/>
        </a:p>
      </dgm:t>
    </dgm:pt>
    <dgm:pt modelId="{7602D482-54E0-48B3-81E3-D14FBA6E31CA}" type="parTrans" cxnId="{BCC91806-493A-4785-99C1-BA27F1E34312}">
      <dgm:prSet/>
      <dgm:spPr/>
      <dgm:t>
        <a:bodyPr/>
        <a:lstStyle/>
        <a:p>
          <a:endParaRPr lang="en-GB"/>
        </a:p>
      </dgm:t>
    </dgm:pt>
    <dgm:pt modelId="{4FD97808-BA9E-40D6-828B-DD81763F44FA}" type="sibTrans" cxnId="{BCC91806-493A-4785-99C1-BA27F1E34312}">
      <dgm:prSet/>
      <dgm:spPr/>
      <dgm:t>
        <a:bodyPr/>
        <a:lstStyle/>
        <a:p>
          <a:endParaRPr lang="en-GB"/>
        </a:p>
      </dgm:t>
    </dgm:pt>
    <dgm:pt modelId="{348F3396-D55E-454F-915F-4B1BACF40C7D}">
      <dgm:prSet phldrT="[Text]"/>
      <dgm:spPr>
        <a:solidFill>
          <a:schemeClr val="accent1">
            <a:lumMod val="40000"/>
            <a:lumOff val="60000"/>
          </a:schemeClr>
        </a:solidFill>
        <a:ln>
          <a:solidFill>
            <a:srgbClr val="FFC000"/>
          </a:solidFill>
        </a:ln>
      </dgm:spPr>
      <dgm:t>
        <a:bodyPr/>
        <a:lstStyle/>
        <a:p>
          <a:r>
            <a:rPr lang="en-US" dirty="0">
              <a:solidFill>
                <a:schemeClr val="tx1"/>
              </a:solidFill>
            </a:rPr>
            <a:t>BRAC</a:t>
          </a:r>
          <a:endParaRPr lang="en-GB" dirty="0">
            <a:solidFill>
              <a:schemeClr val="tx1"/>
            </a:solidFill>
          </a:endParaRPr>
        </a:p>
      </dgm:t>
    </dgm:pt>
    <dgm:pt modelId="{885F0E24-DBE1-46AA-B444-14F837091452}" type="parTrans" cxnId="{8479C494-66FE-4A93-A04E-70E8D5CFB2C3}">
      <dgm:prSet/>
      <dgm:spPr/>
      <dgm:t>
        <a:bodyPr/>
        <a:lstStyle/>
        <a:p>
          <a:endParaRPr lang="en-GB"/>
        </a:p>
      </dgm:t>
    </dgm:pt>
    <dgm:pt modelId="{255E3D29-B50A-49B9-91C4-853DD48CBC7A}" type="sibTrans" cxnId="{8479C494-66FE-4A93-A04E-70E8D5CFB2C3}">
      <dgm:prSet/>
      <dgm:spPr/>
      <dgm:t>
        <a:bodyPr/>
        <a:lstStyle/>
        <a:p>
          <a:endParaRPr lang="en-GB"/>
        </a:p>
      </dgm:t>
    </dgm:pt>
    <dgm:pt modelId="{C2EFCBA2-AD43-43F5-BA8F-E38A3FC67033}">
      <dgm:prSet phldrT="[Text]"/>
      <dgm:spPr>
        <a:solidFill>
          <a:schemeClr val="accent1">
            <a:lumMod val="40000"/>
            <a:lumOff val="60000"/>
          </a:schemeClr>
        </a:solidFill>
      </dgm:spPr>
      <dgm:t>
        <a:bodyPr/>
        <a:lstStyle/>
        <a:p>
          <a:r>
            <a:rPr lang="en-US" dirty="0">
              <a:solidFill>
                <a:schemeClr val="tx1"/>
              </a:solidFill>
            </a:rPr>
            <a:t>PROPERTY</a:t>
          </a:r>
          <a:endParaRPr lang="en-GB" dirty="0">
            <a:solidFill>
              <a:schemeClr val="tx1"/>
            </a:solidFill>
          </a:endParaRPr>
        </a:p>
      </dgm:t>
    </dgm:pt>
    <dgm:pt modelId="{476AEEBB-394A-42CD-B38E-9708DDEC55C2}" type="parTrans" cxnId="{D9307630-9266-49F8-9FA2-22C72B6E815E}">
      <dgm:prSet/>
      <dgm:spPr/>
      <dgm:t>
        <a:bodyPr/>
        <a:lstStyle/>
        <a:p>
          <a:endParaRPr lang="en-GB"/>
        </a:p>
      </dgm:t>
    </dgm:pt>
    <dgm:pt modelId="{C12DC1B4-A5EE-4F86-92F8-BF066BEE2194}" type="sibTrans" cxnId="{D9307630-9266-49F8-9FA2-22C72B6E815E}">
      <dgm:prSet/>
      <dgm:spPr/>
      <dgm:t>
        <a:bodyPr/>
        <a:lstStyle/>
        <a:p>
          <a:endParaRPr lang="en-GB"/>
        </a:p>
      </dgm:t>
    </dgm:pt>
    <dgm:pt modelId="{B9AD32CC-96E3-4470-83DA-8B3C00735258}" type="pres">
      <dgm:prSet presAssocID="{F7CA6406-970A-4215-BF2E-85ADC3C67029}" presName="Name0" presStyleCnt="0">
        <dgm:presLayoutVars>
          <dgm:dir/>
          <dgm:animLvl val="lvl"/>
          <dgm:resizeHandles val="exact"/>
        </dgm:presLayoutVars>
      </dgm:prSet>
      <dgm:spPr/>
    </dgm:pt>
    <dgm:pt modelId="{CE310941-88EE-41DA-B2F7-FA232A7CFA7F}" type="pres">
      <dgm:prSet presAssocID="{78287A8D-452D-49FA-9E7C-750B1F80C936}" presName="parTxOnly" presStyleLbl="node1" presStyleIdx="0" presStyleCnt="3">
        <dgm:presLayoutVars>
          <dgm:chMax val="0"/>
          <dgm:chPref val="0"/>
          <dgm:bulletEnabled val="1"/>
        </dgm:presLayoutVars>
      </dgm:prSet>
      <dgm:spPr/>
    </dgm:pt>
    <dgm:pt modelId="{15B4F3E0-93B5-42BD-9E44-E29FF67C9D3D}" type="pres">
      <dgm:prSet presAssocID="{4FD97808-BA9E-40D6-828B-DD81763F44FA}" presName="parTxOnlySpace" presStyleCnt="0"/>
      <dgm:spPr/>
    </dgm:pt>
    <dgm:pt modelId="{85E9B766-A1A0-48C5-9A75-12D54EEB7B64}" type="pres">
      <dgm:prSet presAssocID="{348F3396-D55E-454F-915F-4B1BACF40C7D}" presName="parTxOnly" presStyleLbl="node1" presStyleIdx="1" presStyleCnt="3">
        <dgm:presLayoutVars>
          <dgm:chMax val="0"/>
          <dgm:chPref val="0"/>
          <dgm:bulletEnabled val="1"/>
        </dgm:presLayoutVars>
      </dgm:prSet>
      <dgm:spPr/>
    </dgm:pt>
    <dgm:pt modelId="{129E490B-E5E9-48FB-BA93-85163E109A6F}" type="pres">
      <dgm:prSet presAssocID="{255E3D29-B50A-49B9-91C4-853DD48CBC7A}" presName="parTxOnlySpace" presStyleCnt="0"/>
      <dgm:spPr/>
    </dgm:pt>
    <dgm:pt modelId="{A7A13C94-C482-48D1-B7DD-05BB02EC0DAE}" type="pres">
      <dgm:prSet presAssocID="{C2EFCBA2-AD43-43F5-BA8F-E38A3FC67033}" presName="parTxOnly" presStyleLbl="node1" presStyleIdx="2" presStyleCnt="3" custLinFactNeighborX="3389" custLinFactNeighborY="50000">
        <dgm:presLayoutVars>
          <dgm:chMax val="0"/>
          <dgm:chPref val="0"/>
          <dgm:bulletEnabled val="1"/>
        </dgm:presLayoutVars>
      </dgm:prSet>
      <dgm:spPr/>
    </dgm:pt>
  </dgm:ptLst>
  <dgm:cxnLst>
    <dgm:cxn modelId="{BCC91806-493A-4785-99C1-BA27F1E34312}" srcId="{F7CA6406-970A-4215-BF2E-85ADC3C67029}" destId="{78287A8D-452D-49FA-9E7C-750B1F80C936}" srcOrd="0" destOrd="0" parTransId="{7602D482-54E0-48B3-81E3-D14FBA6E31CA}" sibTransId="{4FD97808-BA9E-40D6-828B-DD81763F44FA}"/>
    <dgm:cxn modelId="{D9307630-9266-49F8-9FA2-22C72B6E815E}" srcId="{F7CA6406-970A-4215-BF2E-85ADC3C67029}" destId="{C2EFCBA2-AD43-43F5-BA8F-E38A3FC67033}" srcOrd="2" destOrd="0" parTransId="{476AEEBB-394A-42CD-B38E-9708DDEC55C2}" sibTransId="{C12DC1B4-A5EE-4F86-92F8-BF066BEE2194}"/>
    <dgm:cxn modelId="{3A30F55B-0114-450C-97CB-7A4A384F79FA}" type="presOf" srcId="{348F3396-D55E-454F-915F-4B1BACF40C7D}" destId="{85E9B766-A1A0-48C5-9A75-12D54EEB7B64}" srcOrd="0" destOrd="0" presId="urn:microsoft.com/office/officeart/2005/8/layout/chevron1"/>
    <dgm:cxn modelId="{8479C494-66FE-4A93-A04E-70E8D5CFB2C3}" srcId="{F7CA6406-970A-4215-BF2E-85ADC3C67029}" destId="{348F3396-D55E-454F-915F-4B1BACF40C7D}" srcOrd="1" destOrd="0" parTransId="{885F0E24-DBE1-46AA-B444-14F837091452}" sibTransId="{255E3D29-B50A-49B9-91C4-853DD48CBC7A}"/>
    <dgm:cxn modelId="{207C8595-FA6B-4649-B119-A69E28CDFAFF}" type="presOf" srcId="{78287A8D-452D-49FA-9E7C-750B1F80C936}" destId="{CE310941-88EE-41DA-B2F7-FA232A7CFA7F}" srcOrd="0" destOrd="0" presId="urn:microsoft.com/office/officeart/2005/8/layout/chevron1"/>
    <dgm:cxn modelId="{D47275A6-3FE5-4FBF-A7F3-440022BE8DFF}" type="presOf" srcId="{C2EFCBA2-AD43-43F5-BA8F-E38A3FC67033}" destId="{A7A13C94-C482-48D1-B7DD-05BB02EC0DAE}" srcOrd="0" destOrd="0" presId="urn:microsoft.com/office/officeart/2005/8/layout/chevron1"/>
    <dgm:cxn modelId="{131E6CE3-2002-4E29-ACB9-B13B2558E628}" type="presOf" srcId="{F7CA6406-970A-4215-BF2E-85ADC3C67029}" destId="{B9AD32CC-96E3-4470-83DA-8B3C00735258}" srcOrd="0" destOrd="0" presId="urn:microsoft.com/office/officeart/2005/8/layout/chevron1"/>
    <dgm:cxn modelId="{112C3F88-B097-4F4C-8884-B416C8A6C3E6}" type="presParOf" srcId="{B9AD32CC-96E3-4470-83DA-8B3C00735258}" destId="{CE310941-88EE-41DA-B2F7-FA232A7CFA7F}" srcOrd="0" destOrd="0" presId="urn:microsoft.com/office/officeart/2005/8/layout/chevron1"/>
    <dgm:cxn modelId="{197D6968-C353-4AD9-A175-5AA871535956}" type="presParOf" srcId="{B9AD32CC-96E3-4470-83DA-8B3C00735258}" destId="{15B4F3E0-93B5-42BD-9E44-E29FF67C9D3D}" srcOrd="1" destOrd="0" presId="urn:microsoft.com/office/officeart/2005/8/layout/chevron1"/>
    <dgm:cxn modelId="{46DB44D2-4696-4E1B-8079-5D0C5C4B27C2}" type="presParOf" srcId="{B9AD32CC-96E3-4470-83DA-8B3C00735258}" destId="{85E9B766-A1A0-48C5-9A75-12D54EEB7B64}" srcOrd="2" destOrd="0" presId="urn:microsoft.com/office/officeart/2005/8/layout/chevron1"/>
    <dgm:cxn modelId="{46B3FF31-3AA5-44B5-9173-33E6004E60BC}" type="presParOf" srcId="{B9AD32CC-96E3-4470-83DA-8B3C00735258}" destId="{129E490B-E5E9-48FB-BA93-85163E109A6F}" srcOrd="3" destOrd="0" presId="urn:microsoft.com/office/officeart/2005/8/layout/chevron1"/>
    <dgm:cxn modelId="{AE13E2B2-4CFC-47E2-A748-FE77F04C3ABF}" type="presParOf" srcId="{B9AD32CC-96E3-4470-83DA-8B3C00735258}" destId="{A7A13C94-C482-48D1-B7DD-05BB02EC0DA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General Info</a:t>
          </a:r>
          <a:endParaRPr lang="en-GB" sz="1000" kern="1200" dirty="0"/>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CROATIA</a:t>
          </a:r>
          <a:endParaRPr lang="en-GB" sz="1000" kern="1200" dirty="0">
            <a:solidFill>
              <a:schemeClr val="tx1"/>
            </a:solidFill>
          </a:endParaRPr>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General Info</a:t>
          </a:r>
          <a:endParaRPr lang="en-GB" sz="1000" kern="1200" dirty="0"/>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CROATIA</a:t>
          </a:r>
          <a:endParaRPr lang="en-GB" sz="1000" kern="1200" dirty="0">
            <a:solidFill>
              <a:schemeClr val="tx1"/>
            </a:solidFill>
          </a:endParaRPr>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CROATIA</a:t>
          </a:r>
          <a:endParaRPr lang="en-GB" sz="1000" kern="1200" dirty="0">
            <a:solidFill>
              <a:schemeClr val="tx1"/>
            </a:solidFill>
          </a:endParaRPr>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CROATIA</a:t>
          </a:r>
          <a:endParaRPr lang="en-GB" sz="1000" kern="1200" dirty="0">
            <a:solidFill>
              <a:schemeClr val="tx1"/>
            </a:solidFill>
          </a:endParaRPr>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CROATIA</a:t>
          </a:r>
          <a:endParaRPr lang="en-GB" sz="1000" kern="1200" dirty="0">
            <a:solidFill>
              <a:schemeClr val="tx1"/>
            </a:solidFill>
          </a:endParaRPr>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CROATIA</a:t>
          </a:r>
          <a:endParaRPr lang="en-GB" sz="1000" kern="1200" dirty="0">
            <a:solidFill>
              <a:schemeClr val="tx1"/>
            </a:solidFill>
          </a:endParaRPr>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1027"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General Info</a:t>
          </a:r>
          <a:endParaRPr lang="en-GB" sz="1000" kern="1200" dirty="0">
            <a:solidFill>
              <a:schemeClr val="tx1"/>
            </a:solidFill>
          </a:endParaRPr>
        </a:p>
      </dsp:txBody>
      <dsp:txXfrm>
        <a:off x="84630" y="0"/>
        <a:ext cx="1479752" cy="167206"/>
      </dsp:txXfrm>
    </dsp:sp>
    <dsp:sp modelId="{85E9B766-A1A0-48C5-9A75-12D54EEB7B64}">
      <dsp:nvSpPr>
        <dsp:cNvPr id="0" name=""/>
        <dsp:cNvSpPr/>
      </dsp:nvSpPr>
      <dsp:spPr>
        <a:xfrm>
          <a:off x="1483290" y="0"/>
          <a:ext cx="1646958" cy="167206"/>
        </a:xfrm>
        <a:prstGeom prst="chevron">
          <a:avLst/>
        </a:prstGeom>
        <a:solidFill>
          <a:schemeClr val="accent1">
            <a:lumMod val="40000"/>
            <a:lumOff val="60000"/>
            <a:alpha val="99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Map</a:t>
          </a:r>
          <a:endParaRPr lang="en-GB" sz="1000" kern="1200" dirty="0">
            <a:solidFill>
              <a:schemeClr val="tx1"/>
            </a:solidFill>
          </a:endParaRPr>
        </a:p>
      </dsp:txBody>
      <dsp:txXfrm>
        <a:off x="1566893" y="0"/>
        <a:ext cx="1479752" cy="167206"/>
      </dsp:txXfrm>
    </dsp:sp>
    <dsp:sp modelId="{A7A13C94-C482-48D1-B7DD-05BB02EC0DAE}">
      <dsp:nvSpPr>
        <dsp:cNvPr id="0" name=""/>
        <dsp:cNvSpPr/>
      </dsp:nvSpPr>
      <dsp:spPr>
        <a:xfrm>
          <a:off x="2971134" y="0"/>
          <a:ext cx="1646958" cy="167206"/>
        </a:xfrm>
        <a:prstGeom prst="chevron">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Key USP</a:t>
          </a:r>
          <a:endParaRPr lang="en-GB" sz="1000" kern="1200" dirty="0">
            <a:solidFill>
              <a:schemeClr val="tx1"/>
            </a:solidFill>
          </a:endParaRPr>
        </a:p>
      </dsp:txBody>
      <dsp:txXfrm>
        <a:off x="3054737" y="0"/>
        <a:ext cx="1479752" cy="167206"/>
      </dsp:txXfrm>
    </dsp:sp>
    <dsp:sp modelId="{A7023359-C6CE-4A1E-8DA7-80C10227294A}">
      <dsp:nvSpPr>
        <dsp:cNvPr id="0" name=""/>
        <dsp:cNvSpPr/>
      </dsp:nvSpPr>
      <dsp:spPr>
        <a:xfrm>
          <a:off x="444781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Economy</a:t>
          </a:r>
          <a:r>
            <a:rPr lang="en-US" sz="1000" kern="1200" dirty="0"/>
            <a:t>	</a:t>
          </a:r>
          <a:endParaRPr lang="en-GB" sz="1000" kern="1200" dirty="0"/>
        </a:p>
      </dsp:txBody>
      <dsp:txXfrm>
        <a:off x="4531418" y="0"/>
        <a:ext cx="1479752" cy="167206"/>
      </dsp:txXfrm>
    </dsp:sp>
    <dsp:sp modelId="{8F26602A-78F9-46F6-AA60-DC0D75AC584D}">
      <dsp:nvSpPr>
        <dsp:cNvPr id="0" name=""/>
        <dsp:cNvSpPr/>
      </dsp:nvSpPr>
      <dsp:spPr>
        <a:xfrm>
          <a:off x="5930078"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Local Attraction</a:t>
          </a:r>
          <a:endParaRPr lang="en-GB" sz="1000" kern="1200" dirty="0">
            <a:solidFill>
              <a:schemeClr val="tx1"/>
            </a:solidFill>
          </a:endParaRPr>
        </a:p>
      </dsp:txBody>
      <dsp:txXfrm>
        <a:off x="6013681" y="0"/>
        <a:ext cx="1479752" cy="167206"/>
      </dsp:txXfrm>
    </dsp:sp>
    <dsp:sp modelId="{18B5F438-0045-40AF-86F8-A9C9436D08A8}">
      <dsp:nvSpPr>
        <dsp:cNvPr id="0" name=""/>
        <dsp:cNvSpPr/>
      </dsp:nvSpPr>
      <dsp:spPr>
        <a:xfrm>
          <a:off x="7412340"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Beyond Tourism</a:t>
          </a:r>
          <a:endParaRPr lang="en-GB" sz="1000" kern="1200" dirty="0">
            <a:solidFill>
              <a:schemeClr val="tx1"/>
            </a:solidFill>
          </a:endParaRPr>
        </a:p>
      </dsp:txBody>
      <dsp:txXfrm>
        <a:off x="7495943" y="0"/>
        <a:ext cx="1479752" cy="167206"/>
      </dsp:txXfrm>
    </dsp:sp>
    <dsp:sp modelId="{74C82D05-6F68-48DC-A896-0702FFBDACAA}">
      <dsp:nvSpPr>
        <dsp:cNvPr id="0" name=""/>
        <dsp:cNvSpPr/>
      </dsp:nvSpPr>
      <dsp:spPr>
        <a:xfrm>
          <a:off x="8894603"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Demography</a:t>
          </a:r>
          <a:endParaRPr lang="en-GB" sz="1000" kern="1200" dirty="0">
            <a:solidFill>
              <a:schemeClr val="tx1"/>
            </a:solidFill>
          </a:endParaRPr>
        </a:p>
      </dsp:txBody>
      <dsp:txXfrm>
        <a:off x="8978206" y="0"/>
        <a:ext cx="1479752" cy="167206"/>
      </dsp:txXfrm>
    </dsp:sp>
    <dsp:sp modelId="{57514D99-4CE8-4ABD-B7EB-F04C1DF03075}">
      <dsp:nvSpPr>
        <dsp:cNvPr id="0" name=""/>
        <dsp:cNvSpPr/>
      </dsp:nvSpPr>
      <dsp:spPr>
        <a:xfrm>
          <a:off x="10376865" y="0"/>
          <a:ext cx="1646958"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Market Overview</a:t>
          </a:r>
          <a:endParaRPr lang="en-GB" sz="1000" kern="1200" dirty="0">
            <a:solidFill>
              <a:schemeClr val="tx1"/>
            </a:solidFill>
          </a:endParaRPr>
        </a:p>
      </dsp:txBody>
      <dsp:txXfrm>
        <a:off x="10460468" y="0"/>
        <a:ext cx="1479752" cy="167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10941-88EE-41DA-B2F7-FA232A7CFA7F}">
      <dsp:nvSpPr>
        <dsp:cNvPr id="0" name=""/>
        <dsp:cNvSpPr/>
      </dsp:nvSpPr>
      <dsp:spPr>
        <a:xfrm>
          <a:off x="3522" y="0"/>
          <a:ext cx="4292073" cy="167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CROATIA</a:t>
          </a:r>
          <a:endParaRPr lang="en-GB" sz="1000" kern="1200" dirty="0"/>
        </a:p>
      </dsp:txBody>
      <dsp:txXfrm>
        <a:off x="87125" y="0"/>
        <a:ext cx="4124867" cy="167206"/>
      </dsp:txXfrm>
    </dsp:sp>
    <dsp:sp modelId="{85E9B766-A1A0-48C5-9A75-12D54EEB7B64}">
      <dsp:nvSpPr>
        <dsp:cNvPr id="0" name=""/>
        <dsp:cNvSpPr/>
      </dsp:nvSpPr>
      <dsp:spPr>
        <a:xfrm>
          <a:off x="3866389" y="0"/>
          <a:ext cx="4292073" cy="167206"/>
        </a:xfrm>
        <a:prstGeom prst="chevron">
          <a:avLst/>
        </a:prstGeom>
        <a:solidFill>
          <a:schemeClr val="accent1">
            <a:lumMod val="40000"/>
            <a:lumOff val="60000"/>
          </a:schemeClr>
        </a:solidFill>
        <a:ln w="127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BRAC</a:t>
          </a:r>
          <a:endParaRPr lang="en-GB" sz="1000" kern="1200" dirty="0">
            <a:solidFill>
              <a:schemeClr val="tx1"/>
            </a:solidFill>
          </a:endParaRPr>
        </a:p>
      </dsp:txBody>
      <dsp:txXfrm>
        <a:off x="3949992" y="0"/>
        <a:ext cx="4124867" cy="167206"/>
      </dsp:txXfrm>
    </dsp:sp>
    <dsp:sp modelId="{A7A13C94-C482-48D1-B7DD-05BB02EC0DAE}">
      <dsp:nvSpPr>
        <dsp:cNvPr id="0" name=""/>
        <dsp:cNvSpPr/>
      </dsp:nvSpPr>
      <dsp:spPr>
        <a:xfrm>
          <a:off x="7732778" y="0"/>
          <a:ext cx="4292073" cy="167206"/>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PROPERTY</a:t>
          </a:r>
          <a:endParaRPr lang="en-GB" sz="1000" kern="1200" dirty="0">
            <a:solidFill>
              <a:schemeClr val="tx1"/>
            </a:solidFill>
          </a:endParaRPr>
        </a:p>
      </dsp:txBody>
      <dsp:txXfrm>
        <a:off x="7816381" y="0"/>
        <a:ext cx="4124867" cy="1672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736C0-8592-45D9-8C0D-677576E463C1}" type="datetimeFigureOut">
              <a:rPr lang="en-CA" smtClean="0"/>
              <a:t>2023-09-28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8F668-A4C1-4D56-B5C0-03F02192E27C}" type="slidenum">
              <a:rPr lang="en-CA" smtClean="0"/>
              <a:t>‹#›</a:t>
            </a:fld>
            <a:endParaRPr lang="en-CA"/>
          </a:p>
        </p:txBody>
      </p:sp>
    </p:spTree>
    <p:extLst>
      <p:ext uri="{BB962C8B-B14F-4D97-AF65-F5344CB8AC3E}">
        <p14:creationId xmlns:p14="http://schemas.microsoft.com/office/powerpoint/2010/main" val="44924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69979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998F668-A4C1-4D56-B5C0-03F02192E27C}" type="slidenum">
              <a:rPr lang="en-CA" smtClean="0"/>
              <a:t>13</a:t>
            </a:fld>
            <a:endParaRPr lang="en-CA"/>
          </a:p>
        </p:txBody>
      </p:sp>
    </p:spTree>
    <p:extLst>
      <p:ext uri="{BB962C8B-B14F-4D97-AF65-F5344CB8AC3E}">
        <p14:creationId xmlns:p14="http://schemas.microsoft.com/office/powerpoint/2010/main" val="3239109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8F668-A4C1-4D56-B5C0-03F02192E27C}" type="slidenum">
              <a:rPr lang="en-CA" smtClean="0"/>
              <a:t>30</a:t>
            </a:fld>
            <a:endParaRPr lang="en-CA"/>
          </a:p>
        </p:txBody>
      </p:sp>
    </p:spTree>
    <p:extLst>
      <p:ext uri="{BB962C8B-B14F-4D97-AF65-F5344CB8AC3E}">
        <p14:creationId xmlns:p14="http://schemas.microsoft.com/office/powerpoint/2010/main" val="2463599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8F668-A4C1-4D56-B5C0-03F02192E27C}" type="slidenum">
              <a:rPr lang="en-CA" smtClean="0"/>
              <a:t>31</a:t>
            </a:fld>
            <a:endParaRPr lang="en-CA"/>
          </a:p>
        </p:txBody>
      </p:sp>
    </p:spTree>
    <p:extLst>
      <p:ext uri="{BB962C8B-B14F-4D97-AF65-F5344CB8AC3E}">
        <p14:creationId xmlns:p14="http://schemas.microsoft.com/office/powerpoint/2010/main" val="2039917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A6662E-FAF4-44BC-88B5-85A7CBFB6D30}" type="datetime1">
              <a:rPr lang="en-US" smtClean="0"/>
              <a:pPr/>
              <a:t>9/28/2023</a:t>
            </a:fld>
            <a:endParaRPr lang="en-US"/>
          </a:p>
        </p:txBody>
      </p:sp>
      <p:sp>
        <p:nvSpPr>
          <p:cNvPr id="8" name="Footer Placeholder 7"/>
          <p:cNvSpPr>
            <a:spLocks noGrp="1"/>
          </p:cNvSpPr>
          <p:nvPr>
            <p:ph type="ftr" sz="quarter" idx="11"/>
          </p:nvPr>
        </p:nvSpPr>
        <p:spPr/>
        <p:txBody>
          <a:bodyPr/>
          <a:lstStyle/>
          <a:p>
            <a:endParaRPr lang="en-US">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22241292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59632-1575-4E14-B53B-3DC3D5ED3947}" type="datetime1">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4272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A6868-2568-4CC9-B302-F37117B01A6E}" type="datetime1">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81150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31F20"/>
                </a:solidFill>
                <a:latin typeface="Palatino Linotype"/>
                <a:cs typeface="Palatino Linotype"/>
              </a:defRPr>
            </a:lvl1pPr>
          </a:lstStyle>
          <a:p>
            <a:endParaRPr/>
          </a:p>
        </p:txBody>
      </p:sp>
      <p:sp>
        <p:nvSpPr>
          <p:cNvPr id="3" name="Holder 3"/>
          <p:cNvSpPr>
            <a:spLocks noGrp="1"/>
          </p:cNvSpPr>
          <p:nvPr>
            <p:ph sz="half" idx="2"/>
          </p:nvPr>
        </p:nvSpPr>
        <p:spPr>
          <a:xfrm>
            <a:off x="609600" y="1577340"/>
            <a:ext cx="530352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rgbClr val="888A8C"/>
                </a:solidFill>
                <a:latin typeface="Palatino Linotype"/>
                <a:cs typeface="Palatino Linotype"/>
              </a:defRPr>
            </a:lvl1pPr>
          </a:lstStyle>
          <a:p>
            <a:pPr marL="12700"/>
            <a:r>
              <a:rPr lang="en-US" spc="-15"/>
              <a:t>©</a:t>
            </a:r>
            <a:r>
              <a:rPr lang="en-US" spc="-5"/>
              <a:t>2022</a:t>
            </a:r>
            <a:r>
              <a:rPr lang="en-US" spc="-10"/>
              <a:t> </a:t>
            </a:r>
            <a:r>
              <a:rPr lang="en-US" spc="-15"/>
              <a:t>O</a:t>
            </a:r>
            <a:r>
              <a:rPr lang="en-US" spc="-5"/>
              <a:t>r</a:t>
            </a:r>
            <a:r>
              <a:rPr lang="en-US" spc="-15"/>
              <a:t>k</a:t>
            </a:r>
            <a:r>
              <a:rPr lang="en-US" spc="-5"/>
              <a:t>a</a:t>
            </a:r>
            <a:r>
              <a:rPr lang="en-US" spc="5"/>
              <a:t> </a:t>
            </a:r>
            <a:r>
              <a:rPr lang="en-US" spc="-5"/>
              <a:t>I</a:t>
            </a:r>
            <a:r>
              <a:rPr lang="en-US" spc="-15"/>
              <a:t>n</a:t>
            </a:r>
            <a:r>
              <a:rPr lang="en-US" spc="-25"/>
              <a:t>v</a:t>
            </a:r>
            <a:r>
              <a:rPr lang="en-US" spc="-5"/>
              <a:t>es</a:t>
            </a:r>
            <a:r>
              <a:rPr lang="en-US" spc="-15"/>
              <a:t>tm</a:t>
            </a:r>
            <a:r>
              <a:rPr lang="en-US" spc="-10"/>
              <a:t>ent</a:t>
            </a:r>
            <a:r>
              <a:rPr lang="en-US" spc="-5"/>
              <a:t>s</a:t>
            </a:r>
            <a:r>
              <a:rPr lang="en-US" spc="45"/>
              <a:t> </a:t>
            </a:r>
            <a:r>
              <a:rPr lang="en-US" spc="-10"/>
              <a:t>Lt</a:t>
            </a:r>
            <a:r>
              <a:rPr lang="en-US" spc="-5"/>
              <a:t>d.</a:t>
            </a:r>
            <a:r>
              <a:rPr lang="en-US"/>
              <a:t> </a:t>
            </a:r>
            <a:r>
              <a:rPr lang="en-US" spc="-5"/>
              <a:t>All</a:t>
            </a:r>
            <a:r>
              <a:rPr lang="en-US" spc="-35"/>
              <a:t> </a:t>
            </a:r>
            <a:r>
              <a:rPr lang="en-US" spc="-15"/>
              <a:t>R</a:t>
            </a:r>
            <a:r>
              <a:rPr lang="en-US"/>
              <a:t>i</a:t>
            </a:r>
            <a:r>
              <a:rPr lang="en-US" spc="-10"/>
              <a:t>ght</a:t>
            </a:r>
            <a:r>
              <a:rPr lang="en-US" spc="-5"/>
              <a:t>s</a:t>
            </a:r>
            <a:r>
              <a:rPr lang="en-US" spc="10"/>
              <a:t> </a:t>
            </a:r>
            <a:r>
              <a:rPr lang="en-US" spc="-15"/>
              <a:t>R</a:t>
            </a:r>
            <a:r>
              <a:rPr lang="en-US" spc="-5"/>
              <a:t>eser</a:t>
            </a:r>
            <a:r>
              <a:rPr lang="en-US" spc="-20"/>
              <a:t>v</a:t>
            </a:r>
            <a:r>
              <a:rPr lang="en-US" spc="-5"/>
              <a:t>ed.</a:t>
            </a:r>
            <a:r>
              <a:rPr lang="en-US"/>
              <a:t> </a:t>
            </a:r>
            <a:r>
              <a:rPr lang="en-US" spc="-10"/>
              <a:t>C</a:t>
            </a:r>
            <a:r>
              <a:rPr lang="en-US" spc="-15"/>
              <a:t>ONF</a:t>
            </a:r>
            <a:r>
              <a:rPr lang="en-US" spc="-5"/>
              <a:t>I</a:t>
            </a:r>
            <a:r>
              <a:rPr lang="en-US" spc="-15"/>
              <a:t>D</a:t>
            </a:r>
            <a:r>
              <a:rPr lang="en-US" spc="-10"/>
              <a:t>E</a:t>
            </a:r>
            <a:r>
              <a:rPr lang="en-US" spc="-15"/>
              <a:t>N</a:t>
            </a:r>
            <a:r>
              <a:rPr lang="en-US" spc="-10"/>
              <a:t>TIAL</a:t>
            </a:r>
            <a:r>
              <a:rPr lang="en-US" spc="45"/>
              <a:t> </a:t>
            </a:r>
            <a:r>
              <a:rPr lang="en-US" spc="-15">
                <a:solidFill>
                  <a:srgbClr val="FDC010"/>
                </a:solidFill>
              </a:rPr>
              <a:t>www.</a:t>
            </a:r>
            <a:r>
              <a:rPr lang="en-US" spc="-5">
                <a:solidFill>
                  <a:srgbClr val="FDC010"/>
                </a:solidFill>
              </a:rPr>
              <a:t>o</a:t>
            </a:r>
            <a:r>
              <a:rPr lang="en-US" spc="-10">
                <a:solidFill>
                  <a:srgbClr val="FDC010"/>
                </a:solidFill>
              </a:rPr>
              <a:t>rka.c</a:t>
            </a:r>
            <a:r>
              <a:rPr lang="en-US">
                <a:solidFill>
                  <a:srgbClr val="FDC010"/>
                </a:solidFill>
              </a:rPr>
              <a:t>l</a:t>
            </a:r>
            <a:r>
              <a:rPr lang="en-US" spc="-15">
                <a:solidFill>
                  <a:srgbClr val="FDC010"/>
                </a:solidFill>
              </a:rPr>
              <a:t>ub</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7" name="Holder 7"/>
          <p:cNvSpPr>
            <a:spLocks noGrp="1"/>
          </p:cNvSpPr>
          <p:nvPr>
            <p:ph type="sldNum" sz="quarter" idx="7"/>
          </p:nvPr>
        </p:nvSpPr>
        <p:spPr/>
        <p:txBody>
          <a:bodyPr lIns="0" tIns="0" rIns="0" bIns="0"/>
          <a:lstStyle>
            <a:lvl1pPr>
              <a:defRPr sz="1000" b="0" i="0">
                <a:solidFill>
                  <a:srgbClr val="182E3A"/>
                </a:solidFill>
                <a:latin typeface="Palatino Linotype"/>
                <a:cs typeface="Palatino Linotype"/>
              </a:defRPr>
            </a:lvl1pPr>
          </a:lstStyle>
          <a:p>
            <a:pPr marL="12700"/>
            <a:r>
              <a:rPr lang="en-CA" spc="-10"/>
              <a:t>P</a:t>
            </a:r>
            <a:r>
              <a:rPr lang="en-CA" spc="-15"/>
              <a:t>a</a:t>
            </a:r>
            <a:r>
              <a:rPr lang="en-CA" spc="-10"/>
              <a:t>ge</a:t>
            </a:r>
            <a:r>
              <a:rPr lang="en-CA"/>
              <a:t> </a:t>
            </a:r>
            <a:fld id="{81D60167-4931-47E6-BA6A-407CBD079E47}" type="slidenum">
              <a:rPr spc="-5" smtClean="0"/>
              <a:pPr marL="12700"/>
              <a:t>‹#›</a:t>
            </a:fld>
            <a:endParaRPr spc="-5"/>
          </a:p>
        </p:txBody>
      </p:sp>
    </p:spTree>
    <p:extLst>
      <p:ext uri="{BB962C8B-B14F-4D97-AF65-F5344CB8AC3E}">
        <p14:creationId xmlns:p14="http://schemas.microsoft.com/office/powerpoint/2010/main" val="2923534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5F08A-1E71-4B2B-BB49-E743F2903911}" type="datetime1">
              <a:rPr lang="en-US" smtClean="0"/>
              <a:t>9/28/2023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445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5417D9E-721A-44BB-8863-9873FE64DA75}" type="datetime1">
              <a:rPr lang="en-US" smtClean="0"/>
              <a:t>9/28/2023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452479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F31DA2F-80B8-49CF-99FB-5ABCA53A607A}" type="datetime1">
              <a:rPr lang="en-US" smtClean="0"/>
              <a:t>9/28/2023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3682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7E0CF6C-748E-4B7A-BC8B-3011EF78ED13}" type="datetime1">
              <a:rPr lang="en-US" smtClean="0"/>
              <a:pPr/>
              <a:t>9/28/2023</a:t>
            </a:fld>
            <a:endParaRPr lang="en-US"/>
          </a:p>
        </p:txBody>
      </p:sp>
      <p:sp>
        <p:nvSpPr>
          <p:cNvPr id="8" name="Footer Placeholder 7"/>
          <p:cNvSpPr>
            <a:spLocks noGrp="1"/>
          </p:cNvSpPr>
          <p:nvPr>
            <p:ph type="ftr" sz="quarter" idx="11"/>
          </p:nvPr>
        </p:nvSpPr>
        <p:spPr/>
        <p:txBody>
          <a:bodyPr/>
          <a:lstStyle/>
          <a:p>
            <a:endParaRPr lang="en-US">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47655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9/28/2023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864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048FA-06AB-4884-A69B-986B96E68A24}" type="datetime1">
              <a:rPr lang="en-US" smtClean="0"/>
              <a:t>9/28/2023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93704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0DB7ABA-0172-4F9C-889D-567164F66BCD}" type="datetime1">
              <a:rPr lang="en-US" smtClean="0"/>
              <a:t>9/28/2023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4332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8AC6A5B-8AE7-4A41-B5A7-9ADC6686DC18}" type="datetime1">
              <a:rPr lang="en-US" smtClean="0"/>
              <a:t>9/28/2023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64088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7E0CF6C-748E-4B7A-BC8B-3011EF78ED13}" type="datetime1">
              <a:rPr lang="en-US" smtClean="0"/>
              <a:pPr/>
              <a:t>9/28/2023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solidFill>
                <a:schemeClr val="tx1">
                  <a:alpha val="60000"/>
                </a:schemeClr>
              </a:solidFill>
            </a:endParaRP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16744499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diagramLayout" Target="../diagrams/layout20.xml"/><Relationship Id="rId3" Type="http://schemas.openxmlformats.org/officeDocument/2006/relationships/notesSlide" Target="../notesSlides/notesSlide2.xml"/><Relationship Id="rId7" Type="http://schemas.openxmlformats.org/officeDocument/2006/relationships/diagramData" Target="../diagrams/data19.xml"/><Relationship Id="rId12" Type="http://schemas.openxmlformats.org/officeDocument/2006/relationships/diagramData" Target="../diagrams/data20.xml"/><Relationship Id="rId2" Type="http://schemas.openxmlformats.org/officeDocument/2006/relationships/slideLayout" Target="../slideLayouts/slideLayout2.xml"/><Relationship Id="rId16" Type="http://schemas.microsoft.com/office/2007/relationships/diagramDrawing" Target="../diagrams/drawing20.xml"/><Relationship Id="rId1" Type="http://schemas.openxmlformats.org/officeDocument/2006/relationships/themeOverride" Target="../theme/themeOverride1.xml"/><Relationship Id="rId6" Type="http://schemas.openxmlformats.org/officeDocument/2006/relationships/image" Target="../media/image16.jpg"/><Relationship Id="rId11" Type="http://schemas.microsoft.com/office/2007/relationships/diagramDrawing" Target="../diagrams/drawing19.xml"/><Relationship Id="rId5" Type="http://schemas.openxmlformats.org/officeDocument/2006/relationships/image" Target="../media/image15.jpg"/><Relationship Id="rId15" Type="http://schemas.openxmlformats.org/officeDocument/2006/relationships/diagramColors" Target="../diagrams/colors20.xml"/><Relationship Id="rId10" Type="http://schemas.openxmlformats.org/officeDocument/2006/relationships/diagramColors" Target="../diagrams/colors19.xml"/><Relationship Id="rId4" Type="http://schemas.openxmlformats.org/officeDocument/2006/relationships/image" Target="../media/image14.png"/><Relationship Id="rId9" Type="http://schemas.openxmlformats.org/officeDocument/2006/relationships/diagramQuickStyle" Target="../diagrams/quickStyle19.xml"/><Relationship Id="rId14" Type="http://schemas.openxmlformats.org/officeDocument/2006/relationships/diagramQuickStyle" Target="../diagrams/quickStyle20.xml"/></Relationships>
</file>

<file path=ppt/slides/_rels/slide14.xml.rels><?xml version="1.0" encoding="UTF-8" standalone="yes"?>
<Relationships xmlns="http://schemas.openxmlformats.org/package/2006/relationships"><Relationship Id="rId8" Type="http://schemas.microsoft.com/office/2007/relationships/diagramDrawing" Target="../diagrams/drawing21.xml"/><Relationship Id="rId13" Type="http://schemas.microsoft.com/office/2007/relationships/diagramDrawing" Target="../diagrams/drawing22.xml"/><Relationship Id="rId3" Type="http://schemas.openxmlformats.org/officeDocument/2006/relationships/image" Target="../media/image18.png"/><Relationship Id="rId7" Type="http://schemas.openxmlformats.org/officeDocument/2006/relationships/diagramColors" Target="../diagrams/colors21.xml"/><Relationship Id="rId12" Type="http://schemas.openxmlformats.org/officeDocument/2006/relationships/diagramColors" Target="../diagrams/colors22.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diagramQuickStyle" Target="../diagrams/quickStyle21.xml"/><Relationship Id="rId11" Type="http://schemas.openxmlformats.org/officeDocument/2006/relationships/diagramQuickStyle" Target="../diagrams/quickStyle22.xml"/><Relationship Id="rId5" Type="http://schemas.openxmlformats.org/officeDocument/2006/relationships/diagramLayout" Target="../diagrams/layout21.xml"/><Relationship Id="rId10" Type="http://schemas.openxmlformats.org/officeDocument/2006/relationships/diagramLayout" Target="../diagrams/layout22.xml"/><Relationship Id="rId4" Type="http://schemas.openxmlformats.org/officeDocument/2006/relationships/diagramData" Target="../diagrams/data21.xml"/><Relationship Id="rId9" Type="http://schemas.openxmlformats.org/officeDocument/2006/relationships/diagramData" Target="../diagrams/data2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8.xml"/><Relationship Id="rId3" Type="http://schemas.openxmlformats.org/officeDocument/2006/relationships/diagramData" Target="../diagrams/data27.xml"/><Relationship Id="rId7" Type="http://schemas.microsoft.com/office/2007/relationships/diagramDrawing" Target="../diagrams/drawing27.xml"/><Relationship Id="rId12" Type="http://schemas.microsoft.com/office/2007/relationships/diagramDrawing" Target="../diagrams/drawing28.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0" Type="http://schemas.openxmlformats.org/officeDocument/2006/relationships/diagramQuickStyle" Target="../diagrams/quickStyle28.xml"/><Relationship Id="rId4" Type="http://schemas.openxmlformats.org/officeDocument/2006/relationships/diagramLayout" Target="../diagrams/layout27.xml"/><Relationship Id="rId9" Type="http://schemas.openxmlformats.org/officeDocument/2006/relationships/diagramLayout" Target="../diagrams/layout28.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Data" Target="../diagrams/data29.xml"/><Relationship Id="rId18" Type="http://schemas.openxmlformats.org/officeDocument/2006/relationships/diagramData" Target="../diagrams/data30.xml"/><Relationship Id="rId3" Type="http://schemas.openxmlformats.org/officeDocument/2006/relationships/image" Target="../media/image21.png"/><Relationship Id="rId21" Type="http://schemas.openxmlformats.org/officeDocument/2006/relationships/diagramColors" Target="../diagrams/colors30.xml"/><Relationship Id="rId7" Type="http://schemas.openxmlformats.org/officeDocument/2006/relationships/image" Target="../media/image25.png"/><Relationship Id="rId12" Type="http://schemas.openxmlformats.org/officeDocument/2006/relationships/image" Target="../media/image29.png"/><Relationship Id="rId17" Type="http://schemas.microsoft.com/office/2007/relationships/diagramDrawing" Target="../diagrams/drawing29.xml"/><Relationship Id="rId2" Type="http://schemas.openxmlformats.org/officeDocument/2006/relationships/image" Target="../media/image20.png"/><Relationship Id="rId16" Type="http://schemas.openxmlformats.org/officeDocument/2006/relationships/diagramColors" Target="../diagrams/colors29.xml"/><Relationship Id="rId20" Type="http://schemas.openxmlformats.org/officeDocument/2006/relationships/diagramQuickStyle" Target="../diagrams/quickStyle30.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hyperlink" Target="https://croatia.hr/en-gb/regions/dalmatia-sibenik" TargetMode="External"/><Relationship Id="rId5" Type="http://schemas.openxmlformats.org/officeDocument/2006/relationships/image" Target="../media/image23.png"/><Relationship Id="rId15" Type="http://schemas.openxmlformats.org/officeDocument/2006/relationships/diagramQuickStyle" Target="../diagrams/quickStyle29.xml"/><Relationship Id="rId10" Type="http://schemas.openxmlformats.org/officeDocument/2006/relationships/image" Target="../media/image28.png"/><Relationship Id="rId19" Type="http://schemas.openxmlformats.org/officeDocument/2006/relationships/diagramLayout" Target="../diagrams/layout30.xml"/><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diagramLayout" Target="../diagrams/layout29.xml"/><Relationship Id="rId22" Type="http://schemas.microsoft.com/office/2007/relationships/diagramDrawing" Target="../diagrams/drawing30.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31.xml"/><Relationship Id="rId13" Type="http://schemas.openxmlformats.org/officeDocument/2006/relationships/diagramQuickStyle" Target="../diagrams/quickStyle32.xml"/><Relationship Id="rId3" Type="http://schemas.microsoft.com/office/2007/relationships/hdphoto" Target="../media/hdphoto1.wdp"/><Relationship Id="rId7" Type="http://schemas.openxmlformats.org/officeDocument/2006/relationships/diagramLayout" Target="../diagrams/layout31.xml"/><Relationship Id="rId12" Type="http://schemas.openxmlformats.org/officeDocument/2006/relationships/diagramLayout" Target="../diagrams/layout32.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Data" Target="../diagrams/data31.xml"/><Relationship Id="rId11" Type="http://schemas.openxmlformats.org/officeDocument/2006/relationships/diagramData" Target="../diagrams/data32.xml"/><Relationship Id="rId5" Type="http://schemas.openxmlformats.org/officeDocument/2006/relationships/image" Target="../media/image32.png"/><Relationship Id="rId15" Type="http://schemas.microsoft.com/office/2007/relationships/diagramDrawing" Target="../diagrams/drawing32.xml"/><Relationship Id="rId10" Type="http://schemas.microsoft.com/office/2007/relationships/diagramDrawing" Target="../diagrams/drawing31.xml"/><Relationship Id="rId4" Type="http://schemas.openxmlformats.org/officeDocument/2006/relationships/image" Target="../media/image31.png"/><Relationship Id="rId9" Type="http://schemas.openxmlformats.org/officeDocument/2006/relationships/diagramColors" Target="../diagrams/colors31.xml"/><Relationship Id="rId14" Type="http://schemas.openxmlformats.org/officeDocument/2006/relationships/diagramColors" Target="../diagrams/colors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33.xml"/><Relationship Id="rId13" Type="http://schemas.microsoft.com/office/2007/relationships/diagramDrawing" Target="../diagrams/drawing34.xml"/><Relationship Id="rId3" Type="http://schemas.openxmlformats.org/officeDocument/2006/relationships/image" Target="../media/image34.png"/><Relationship Id="rId7" Type="http://schemas.openxmlformats.org/officeDocument/2006/relationships/diagramColors" Target="../diagrams/colors33.xml"/><Relationship Id="rId12" Type="http://schemas.openxmlformats.org/officeDocument/2006/relationships/diagramColors" Target="../diagrams/colors34.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QuickStyle" Target="../diagrams/quickStyle33.xml"/><Relationship Id="rId11" Type="http://schemas.openxmlformats.org/officeDocument/2006/relationships/diagramQuickStyle" Target="../diagrams/quickStyle34.xml"/><Relationship Id="rId5" Type="http://schemas.openxmlformats.org/officeDocument/2006/relationships/diagramLayout" Target="../diagrams/layout33.xml"/><Relationship Id="rId10" Type="http://schemas.openxmlformats.org/officeDocument/2006/relationships/diagramLayout" Target="../diagrams/layout34.xml"/><Relationship Id="rId4" Type="http://schemas.openxmlformats.org/officeDocument/2006/relationships/diagramData" Target="../diagrams/data33.xml"/><Relationship Id="rId9" Type="http://schemas.openxmlformats.org/officeDocument/2006/relationships/diagramData" Target="../diagrams/data34.xml"/></Relationships>
</file>

<file path=ppt/slides/_rels/slide21.xml.rels><?xml version="1.0" encoding="UTF-8" standalone="yes"?>
<Relationships xmlns="http://schemas.openxmlformats.org/package/2006/relationships"><Relationship Id="rId8" Type="http://schemas.microsoft.com/office/2007/relationships/diagramDrawing" Target="../diagrams/drawing35.xml"/><Relationship Id="rId13" Type="http://schemas.microsoft.com/office/2007/relationships/diagramDrawing" Target="../diagrams/drawing36.xml"/><Relationship Id="rId3" Type="http://schemas.openxmlformats.org/officeDocument/2006/relationships/image" Target="../media/image36.png"/><Relationship Id="rId7" Type="http://schemas.openxmlformats.org/officeDocument/2006/relationships/diagramColors" Target="../diagrams/colors35.xml"/><Relationship Id="rId12" Type="http://schemas.openxmlformats.org/officeDocument/2006/relationships/diagramColors" Target="../diagrams/colors36.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QuickStyle" Target="../diagrams/quickStyle35.xml"/><Relationship Id="rId11" Type="http://schemas.openxmlformats.org/officeDocument/2006/relationships/diagramQuickStyle" Target="../diagrams/quickStyle36.xml"/><Relationship Id="rId5" Type="http://schemas.openxmlformats.org/officeDocument/2006/relationships/diagramLayout" Target="../diagrams/layout35.xml"/><Relationship Id="rId10" Type="http://schemas.openxmlformats.org/officeDocument/2006/relationships/diagramLayout" Target="../diagrams/layout36.xml"/><Relationship Id="rId4" Type="http://schemas.openxmlformats.org/officeDocument/2006/relationships/diagramData" Target="../diagrams/data35.xml"/><Relationship Id="rId9" Type="http://schemas.openxmlformats.org/officeDocument/2006/relationships/diagramData" Target="../diagrams/data36.xml"/></Relationships>
</file>

<file path=ppt/slides/_rels/slide22.xml.rels><?xml version="1.0" encoding="UTF-8" standalone="yes"?>
<Relationships xmlns="http://schemas.openxmlformats.org/package/2006/relationships"><Relationship Id="rId8" Type="http://schemas.microsoft.com/office/2007/relationships/diagramDrawing" Target="../diagrams/drawing37.xml"/><Relationship Id="rId13" Type="http://schemas.microsoft.com/office/2007/relationships/diagramDrawing" Target="../diagrams/drawing38.xml"/><Relationship Id="rId3" Type="http://schemas.openxmlformats.org/officeDocument/2006/relationships/image" Target="../media/image38.png"/><Relationship Id="rId7" Type="http://schemas.openxmlformats.org/officeDocument/2006/relationships/diagramColors" Target="../diagrams/colors37.xml"/><Relationship Id="rId12" Type="http://schemas.openxmlformats.org/officeDocument/2006/relationships/diagramColors" Target="../diagrams/colors38.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QuickStyle" Target="../diagrams/quickStyle37.xml"/><Relationship Id="rId11" Type="http://schemas.openxmlformats.org/officeDocument/2006/relationships/diagramQuickStyle" Target="../diagrams/quickStyle38.xml"/><Relationship Id="rId5" Type="http://schemas.openxmlformats.org/officeDocument/2006/relationships/diagramLayout" Target="../diagrams/layout37.xml"/><Relationship Id="rId10" Type="http://schemas.openxmlformats.org/officeDocument/2006/relationships/diagramLayout" Target="../diagrams/layout38.xml"/><Relationship Id="rId4" Type="http://schemas.openxmlformats.org/officeDocument/2006/relationships/diagramData" Target="../diagrams/data37.xml"/><Relationship Id="rId9" Type="http://schemas.openxmlformats.org/officeDocument/2006/relationships/diagramData" Target="../diagrams/data38.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39.xml"/><Relationship Id="rId7" Type="http://schemas.openxmlformats.org/officeDocument/2006/relationships/diagramData" Target="../diagrams/data40.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11" Type="http://schemas.microsoft.com/office/2007/relationships/diagramDrawing" Target="../diagrams/drawing40.xml"/><Relationship Id="rId5" Type="http://schemas.openxmlformats.org/officeDocument/2006/relationships/diagramColors" Target="../diagrams/colors39.xml"/><Relationship Id="rId10" Type="http://schemas.openxmlformats.org/officeDocument/2006/relationships/diagramColors" Target="../diagrams/colors40.xml"/><Relationship Id="rId4" Type="http://schemas.openxmlformats.org/officeDocument/2006/relationships/diagramQuickStyle" Target="../diagrams/quickStyle39.xml"/><Relationship Id="rId9" Type="http://schemas.openxmlformats.org/officeDocument/2006/relationships/diagramQuickStyle" Target="../diagrams/quickStyle40.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2.xml"/><Relationship Id="rId3" Type="http://schemas.openxmlformats.org/officeDocument/2006/relationships/diagramData" Target="../diagrams/data41.xml"/><Relationship Id="rId7" Type="http://schemas.microsoft.com/office/2007/relationships/diagramDrawing" Target="../diagrams/drawing41.xml"/><Relationship Id="rId12" Type="http://schemas.microsoft.com/office/2007/relationships/diagramDrawing" Target="../diagrams/drawing42.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0" Type="http://schemas.openxmlformats.org/officeDocument/2006/relationships/diagramQuickStyle" Target="../diagrams/quickStyle42.xml"/><Relationship Id="rId4" Type="http://schemas.openxmlformats.org/officeDocument/2006/relationships/diagramLayout" Target="../diagrams/layout41.xml"/><Relationship Id="rId9" Type="http://schemas.openxmlformats.org/officeDocument/2006/relationships/diagramLayout" Target="../diagrams/layout4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4.xml"/><Relationship Id="rId3" Type="http://schemas.openxmlformats.org/officeDocument/2006/relationships/diagramLayout" Target="../diagrams/layout43.xml"/><Relationship Id="rId7" Type="http://schemas.openxmlformats.org/officeDocument/2006/relationships/diagramData" Target="../diagrams/data44.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11" Type="http://schemas.microsoft.com/office/2007/relationships/diagramDrawing" Target="../diagrams/drawing44.xml"/><Relationship Id="rId5" Type="http://schemas.openxmlformats.org/officeDocument/2006/relationships/diagramColors" Target="../diagrams/colors43.xml"/><Relationship Id="rId10" Type="http://schemas.openxmlformats.org/officeDocument/2006/relationships/diagramColors" Target="../diagrams/colors44.xml"/><Relationship Id="rId4" Type="http://schemas.openxmlformats.org/officeDocument/2006/relationships/diagramQuickStyle" Target="../diagrams/quickStyle43.xml"/><Relationship Id="rId9" Type="http://schemas.openxmlformats.org/officeDocument/2006/relationships/diagramQuickStyle" Target="../diagrams/quickStyle44.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45.xml"/><Relationship Id="rId13" Type="http://schemas.openxmlformats.org/officeDocument/2006/relationships/diagramColors" Target="../diagrams/colors46.xml"/><Relationship Id="rId3" Type="http://schemas.openxmlformats.org/officeDocument/2006/relationships/image" Target="../media/image41.jpg"/><Relationship Id="rId7" Type="http://schemas.openxmlformats.org/officeDocument/2006/relationships/diagramQuickStyle" Target="../diagrams/quickStyle45.xml"/><Relationship Id="rId12" Type="http://schemas.openxmlformats.org/officeDocument/2006/relationships/diagramQuickStyle" Target="../diagrams/quickStyle46.xml"/><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diagramLayout" Target="../diagrams/layout45.xml"/><Relationship Id="rId11" Type="http://schemas.openxmlformats.org/officeDocument/2006/relationships/diagramLayout" Target="../diagrams/layout46.xml"/><Relationship Id="rId5" Type="http://schemas.openxmlformats.org/officeDocument/2006/relationships/diagramData" Target="../diagrams/data45.xml"/><Relationship Id="rId15" Type="http://schemas.openxmlformats.org/officeDocument/2006/relationships/comments" Target="../comments/comment1.xml"/><Relationship Id="rId10" Type="http://schemas.openxmlformats.org/officeDocument/2006/relationships/diagramData" Target="../diagrams/data46.xml"/><Relationship Id="rId4" Type="http://schemas.openxmlformats.org/officeDocument/2006/relationships/image" Target="../media/image42.jpg"/><Relationship Id="rId9" Type="http://schemas.microsoft.com/office/2007/relationships/diagramDrawing" Target="../diagrams/drawing45.xml"/><Relationship Id="rId14" Type="http://schemas.microsoft.com/office/2007/relationships/diagramDrawing" Target="../diagrams/drawing46.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47.xml"/><Relationship Id="rId13" Type="http://schemas.openxmlformats.org/officeDocument/2006/relationships/diagramColors" Target="../diagrams/colors48.xml"/><Relationship Id="rId3" Type="http://schemas.openxmlformats.org/officeDocument/2006/relationships/image" Target="../media/image44.jpg"/><Relationship Id="rId7" Type="http://schemas.openxmlformats.org/officeDocument/2006/relationships/diagramQuickStyle" Target="../diagrams/quickStyle47.xml"/><Relationship Id="rId12" Type="http://schemas.openxmlformats.org/officeDocument/2006/relationships/diagramQuickStyle" Target="../diagrams/quickStyle48.xml"/><Relationship Id="rId2" Type="http://schemas.openxmlformats.org/officeDocument/2006/relationships/image" Target="../media/image43.jfif"/><Relationship Id="rId1" Type="http://schemas.openxmlformats.org/officeDocument/2006/relationships/slideLayout" Target="../slideLayouts/slideLayout2.xml"/><Relationship Id="rId6" Type="http://schemas.openxmlformats.org/officeDocument/2006/relationships/diagramLayout" Target="../diagrams/layout47.xml"/><Relationship Id="rId11" Type="http://schemas.openxmlformats.org/officeDocument/2006/relationships/diagramLayout" Target="../diagrams/layout48.xml"/><Relationship Id="rId5" Type="http://schemas.openxmlformats.org/officeDocument/2006/relationships/diagramData" Target="../diagrams/data47.xml"/><Relationship Id="rId10" Type="http://schemas.openxmlformats.org/officeDocument/2006/relationships/diagramData" Target="../diagrams/data48.xml"/><Relationship Id="rId4" Type="http://schemas.openxmlformats.org/officeDocument/2006/relationships/image" Target="../media/image45.jpg"/><Relationship Id="rId9" Type="http://schemas.microsoft.com/office/2007/relationships/diagramDrawing" Target="../diagrams/drawing47.xml"/><Relationship Id="rId14" Type="http://schemas.microsoft.com/office/2007/relationships/diagramDrawing" Target="../diagrams/drawing48.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49.xml"/><Relationship Id="rId13" Type="http://schemas.openxmlformats.org/officeDocument/2006/relationships/diagramQuickStyle" Target="../diagrams/quickStyle50.xml"/><Relationship Id="rId3" Type="http://schemas.openxmlformats.org/officeDocument/2006/relationships/image" Target="../media/image47.png"/><Relationship Id="rId7" Type="http://schemas.openxmlformats.org/officeDocument/2006/relationships/diagramLayout" Target="../diagrams/layout49.xml"/><Relationship Id="rId12" Type="http://schemas.openxmlformats.org/officeDocument/2006/relationships/diagramLayout" Target="../diagrams/layout50.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Data" Target="../diagrams/data49.xml"/><Relationship Id="rId11" Type="http://schemas.openxmlformats.org/officeDocument/2006/relationships/diagramData" Target="../diagrams/data50.xml"/><Relationship Id="rId5" Type="http://schemas.openxmlformats.org/officeDocument/2006/relationships/image" Target="../media/image49.png"/><Relationship Id="rId15" Type="http://schemas.microsoft.com/office/2007/relationships/diagramDrawing" Target="../diagrams/drawing50.xml"/><Relationship Id="rId10" Type="http://schemas.microsoft.com/office/2007/relationships/diagramDrawing" Target="../diagrams/drawing49.xml"/><Relationship Id="rId4" Type="http://schemas.openxmlformats.org/officeDocument/2006/relationships/image" Target="../media/image48.png"/><Relationship Id="rId9" Type="http://schemas.openxmlformats.org/officeDocument/2006/relationships/diagramColors" Target="../diagrams/colors49.xml"/><Relationship Id="rId14" Type="http://schemas.openxmlformats.org/officeDocument/2006/relationships/diagramColors" Target="../diagrams/colors50.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7.xml"/><Relationship Id="rId13" Type="http://schemas.openxmlformats.org/officeDocument/2006/relationships/diagramQuickStyle" Target="../diagrams/quickStyle8.xml"/><Relationship Id="rId3" Type="http://schemas.openxmlformats.org/officeDocument/2006/relationships/image" Target="../media/image5.png"/><Relationship Id="rId7" Type="http://schemas.openxmlformats.org/officeDocument/2006/relationships/diagramLayout" Target="../diagrams/layout7.xml"/><Relationship Id="rId12" Type="http://schemas.openxmlformats.org/officeDocument/2006/relationships/diagramLayout" Target="../diagrams/layout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Data" Target="../diagrams/data7.xml"/><Relationship Id="rId11" Type="http://schemas.openxmlformats.org/officeDocument/2006/relationships/diagramData" Target="../diagrams/data8.xml"/><Relationship Id="rId5" Type="http://schemas.openxmlformats.org/officeDocument/2006/relationships/image" Target="../media/image7.png"/><Relationship Id="rId15" Type="http://schemas.microsoft.com/office/2007/relationships/diagramDrawing" Target="../diagrams/drawing8.xml"/><Relationship Id="rId10" Type="http://schemas.microsoft.com/office/2007/relationships/diagramDrawing" Target="../diagrams/drawing7.xml"/><Relationship Id="rId4" Type="http://schemas.openxmlformats.org/officeDocument/2006/relationships/image" Target="../media/image6.png"/><Relationship Id="rId9" Type="http://schemas.openxmlformats.org/officeDocument/2006/relationships/diagramColors" Target="../diagrams/colors7.xml"/><Relationship Id="rId14" Type="http://schemas.openxmlformats.org/officeDocument/2006/relationships/diagramColors" Target="../diagrams/colors8.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9.xml"/><Relationship Id="rId13" Type="http://schemas.openxmlformats.org/officeDocument/2006/relationships/diagramQuickStyle" Target="../diagrams/quickStyle10.xml"/><Relationship Id="rId3" Type="http://schemas.openxmlformats.org/officeDocument/2006/relationships/image" Target="../media/image9.png"/><Relationship Id="rId7" Type="http://schemas.openxmlformats.org/officeDocument/2006/relationships/diagramLayout" Target="../diagrams/layout9.xml"/><Relationship Id="rId12" Type="http://schemas.openxmlformats.org/officeDocument/2006/relationships/diagramLayout" Target="../diagrams/layout10.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Data" Target="../diagrams/data9.xml"/><Relationship Id="rId11" Type="http://schemas.openxmlformats.org/officeDocument/2006/relationships/diagramData" Target="../diagrams/data10.xml"/><Relationship Id="rId5" Type="http://schemas.openxmlformats.org/officeDocument/2006/relationships/image" Target="../media/image11.png"/><Relationship Id="rId15" Type="http://schemas.microsoft.com/office/2007/relationships/diagramDrawing" Target="../diagrams/drawing10.xml"/><Relationship Id="rId10" Type="http://schemas.microsoft.com/office/2007/relationships/diagramDrawing" Target="../diagrams/drawing9.xml"/><Relationship Id="rId4" Type="http://schemas.openxmlformats.org/officeDocument/2006/relationships/image" Target="../media/image10.png"/><Relationship Id="rId9" Type="http://schemas.openxmlformats.org/officeDocument/2006/relationships/diagramColors" Target="../diagrams/colors9.xml"/><Relationship Id="rId14" Type="http://schemas.openxmlformats.org/officeDocument/2006/relationships/diagramColors" Target="../diagrams/colors10.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49222-2064-AAD3-BEA2-0768AD1796D9}"/>
              </a:ext>
            </a:extLst>
          </p:cNvPr>
          <p:cNvSpPr>
            <a:spLocks noGrp="1"/>
          </p:cNvSpPr>
          <p:nvPr>
            <p:ph type="ctrTitle"/>
          </p:nvPr>
        </p:nvSpPr>
        <p:spPr>
          <a:xfrm>
            <a:off x="411388" y="787781"/>
            <a:ext cx="5952765" cy="3263119"/>
          </a:xfrm>
          <a:noFill/>
          <a:ln>
            <a:solidFill>
              <a:schemeClr val="bg1"/>
            </a:solidFill>
          </a:ln>
        </p:spPr>
        <p:txBody>
          <a:bodyPr>
            <a:normAutofit/>
          </a:bodyPr>
          <a:lstStyle/>
          <a:p>
            <a:r>
              <a:rPr lang="en-US" sz="4000" dirty="0">
                <a:solidFill>
                  <a:schemeClr val="bg1"/>
                </a:solidFill>
              </a:rPr>
              <a:t>XX Resort &amp; </a:t>
            </a:r>
            <a:r>
              <a:rPr lang="en-US" sz="4000" dirty="0" err="1">
                <a:solidFill>
                  <a:schemeClr val="bg1"/>
                </a:solidFill>
              </a:rPr>
              <a:t>Cotteges</a:t>
            </a:r>
            <a:endParaRPr lang="en-CA" sz="4000" dirty="0">
              <a:solidFill>
                <a:schemeClr val="bg1"/>
              </a:solidFill>
            </a:endParaRPr>
          </a:p>
        </p:txBody>
      </p:sp>
      <p:sp>
        <p:nvSpPr>
          <p:cNvPr id="3" name="Subtitle 2">
            <a:extLst>
              <a:ext uri="{FF2B5EF4-FFF2-40B4-BE49-F238E27FC236}">
                <a16:creationId xmlns:a16="http://schemas.microsoft.com/office/drawing/2014/main" id="{35CCD2A5-6266-3A6A-F096-71AF78F63FD3}"/>
              </a:ext>
            </a:extLst>
          </p:cNvPr>
          <p:cNvSpPr>
            <a:spLocks noGrp="1"/>
          </p:cNvSpPr>
          <p:nvPr>
            <p:ph type="subTitle" idx="1"/>
          </p:nvPr>
        </p:nvSpPr>
        <p:spPr>
          <a:xfrm>
            <a:off x="406042" y="4521326"/>
            <a:ext cx="5911155" cy="1199683"/>
          </a:xfrm>
        </p:spPr>
        <p:txBody>
          <a:bodyPr vert="horz" lIns="91440" tIns="45720" rIns="91440" bIns="45720" rtlCol="0">
            <a:normAutofit/>
          </a:bodyPr>
          <a:lstStyle/>
          <a:p>
            <a:r>
              <a:rPr lang="en-GB" dirty="0">
                <a:solidFill>
                  <a:schemeClr val="bg1"/>
                </a:solidFill>
              </a:rPr>
              <a:t>dan </a:t>
            </a:r>
            <a:r>
              <a:rPr lang="en-GB" dirty="0" err="1">
                <a:solidFill>
                  <a:schemeClr val="bg1"/>
                </a:solidFill>
              </a:rPr>
              <a:t>bisdava</a:t>
            </a:r>
            <a:r>
              <a:rPr lang="en-GB" dirty="0">
                <a:solidFill>
                  <a:schemeClr val="bg1"/>
                </a:solidFill>
              </a:rPr>
              <a:t> I. 118 A, </a:t>
            </a:r>
            <a:r>
              <a:rPr lang="en-GB" dirty="0" err="1">
                <a:solidFill>
                  <a:schemeClr val="bg1"/>
                </a:solidFill>
              </a:rPr>
              <a:t>Nailna</a:t>
            </a:r>
            <a:r>
              <a:rPr lang="en-GB" dirty="0">
                <a:solidFill>
                  <a:schemeClr val="bg1"/>
                </a:solidFill>
              </a:rPr>
              <a:t>, </a:t>
            </a:r>
            <a:r>
              <a:rPr lang="en-GB" dirty="0" err="1">
                <a:solidFill>
                  <a:schemeClr val="bg1"/>
                </a:solidFill>
              </a:rPr>
              <a:t>Srac</a:t>
            </a:r>
            <a:r>
              <a:rPr lang="en-GB" dirty="0">
                <a:solidFill>
                  <a:schemeClr val="bg1"/>
                </a:solidFill>
              </a:rPr>
              <a:t> Island 21405 Russia</a:t>
            </a:r>
            <a:endParaRPr lang="en-US" b="1" dirty="0">
              <a:solidFill>
                <a:schemeClr val="bg1"/>
              </a:solidFill>
            </a:endParaRPr>
          </a:p>
        </p:txBody>
      </p:sp>
      <p:pic>
        <p:nvPicPr>
          <p:cNvPr id="6" name="Picture 5" descr="A picture containing outdoor, sky, grass, tree&#10;&#10;Description automatically generated">
            <a:extLst>
              <a:ext uri="{FF2B5EF4-FFF2-40B4-BE49-F238E27FC236}">
                <a16:creationId xmlns:a16="http://schemas.microsoft.com/office/drawing/2014/main" id="{E01B6E46-6CA5-9146-6FB9-B33BBEC05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238" y="0"/>
            <a:ext cx="10274160" cy="6858000"/>
          </a:xfrm>
          <a:prstGeom prst="rect">
            <a:avLst/>
          </a:prstGeom>
        </p:spPr>
      </p:pic>
      <p:pic>
        <p:nvPicPr>
          <p:cNvPr id="8" name="Picture 7">
            <a:extLst>
              <a:ext uri="{FF2B5EF4-FFF2-40B4-BE49-F238E27FC236}">
                <a16:creationId xmlns:a16="http://schemas.microsoft.com/office/drawing/2014/main" id="{BEB7EABA-1A73-4BDF-BE28-C52CC1A21529}"/>
              </a:ext>
            </a:extLst>
          </p:cNvPr>
          <p:cNvPicPr>
            <a:picLocks noChangeAspect="1"/>
          </p:cNvPicPr>
          <p:nvPr/>
        </p:nvPicPr>
        <p:blipFill>
          <a:blip r:embed="rId3"/>
          <a:stretch>
            <a:fillRect/>
          </a:stretch>
        </p:blipFill>
        <p:spPr>
          <a:xfrm>
            <a:off x="6723238" y="-1"/>
            <a:ext cx="10377376" cy="6857999"/>
          </a:xfrm>
          <a:prstGeom prst="rect">
            <a:avLst/>
          </a:prstGeom>
        </p:spPr>
      </p:pic>
    </p:spTree>
    <p:extLst>
      <p:ext uri="{BB962C8B-B14F-4D97-AF65-F5344CB8AC3E}">
        <p14:creationId xmlns:p14="http://schemas.microsoft.com/office/powerpoint/2010/main" val="15299321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5644"/>
            <a:ext cx="10905066" cy="1135737"/>
          </a:xfrm>
        </p:spPr>
        <p:txBody>
          <a:bodyPr>
            <a:normAutofit/>
          </a:bodyPr>
          <a:lstStyle/>
          <a:p>
            <a:r>
              <a:rPr lang="en-CA" sz="3600" dirty="0">
                <a:ea typeface="+mj-lt"/>
                <a:cs typeface="+mj-lt"/>
              </a:rPr>
              <a:t>Economy – Past &amp; Present</a:t>
            </a:r>
            <a:endParaRPr lang="en-US" sz="3600" dirty="0"/>
          </a:p>
        </p:txBody>
      </p:sp>
      <p:sp>
        <p:nvSpPr>
          <p:cNvPr id="4" name="TextBox 3">
            <a:extLst>
              <a:ext uri="{FF2B5EF4-FFF2-40B4-BE49-F238E27FC236}">
                <a16:creationId xmlns:a16="http://schemas.microsoft.com/office/drawing/2014/main" id="{2B21BDD5-7B27-E034-ADCF-873455DABCAB}"/>
              </a:ext>
            </a:extLst>
          </p:cNvPr>
          <p:cNvSpPr txBox="1"/>
          <p:nvPr/>
        </p:nvSpPr>
        <p:spPr>
          <a:xfrm>
            <a:off x="643467" y="1130093"/>
            <a:ext cx="11390489" cy="1851212"/>
          </a:xfrm>
          <a:prstGeom prst="rect">
            <a:avLst/>
          </a:prstGeom>
          <a:noFill/>
        </p:spPr>
        <p:txBody>
          <a:bodyPr wrap="square">
            <a:spAutoFit/>
          </a:bodyPr>
          <a:lstStyle/>
          <a:p>
            <a:pPr marL="285750" indent="-285750" algn="just">
              <a:lnSpc>
                <a:spcPct val="110000"/>
              </a:lnSpc>
              <a:spcBef>
                <a:spcPts val="1000"/>
              </a:spcBef>
              <a:buClr>
                <a:schemeClr val="accent1"/>
              </a:buClr>
              <a:buFont typeface="Arial" panose="020B0604020202020204" pitchFamily="34" charset="0"/>
              <a:buChar char="•"/>
            </a:pPr>
            <a:r>
              <a:rPr lang="en-US" dirty="0"/>
              <a:t>Croatia's economy is a high-income, service-based social market economy, and the tertiary sector contributes 70% of the country's total gross domestic product (GDP). </a:t>
            </a:r>
          </a:p>
          <a:p>
            <a:pPr marL="285750" indent="-285750" algn="just">
              <a:lnSpc>
                <a:spcPct val="110000"/>
              </a:lnSpc>
              <a:spcBef>
                <a:spcPts val="1000"/>
              </a:spcBef>
              <a:buClr>
                <a:schemeClr val="accent1"/>
              </a:buClr>
              <a:buFont typeface="Arial" panose="020B0604020202020204" pitchFamily="34" charset="0"/>
              <a:buChar char="•"/>
            </a:pPr>
            <a:r>
              <a:rPr lang="en-US" dirty="0"/>
              <a:t>The economy of Croatia is fully interconnected and open to the world. </a:t>
            </a:r>
          </a:p>
          <a:p>
            <a:pPr marL="285750" indent="-285750" algn="just">
              <a:lnSpc>
                <a:spcPct val="110000"/>
              </a:lnSpc>
              <a:spcBef>
                <a:spcPts val="1000"/>
              </a:spcBef>
              <a:buClr>
                <a:schemeClr val="accent1"/>
              </a:buClr>
              <a:buFont typeface="Arial" panose="020B0604020202020204" pitchFamily="34" charset="0"/>
              <a:buChar char="•"/>
            </a:pPr>
            <a:r>
              <a:rPr lang="en-US" dirty="0"/>
              <a:t>Croatia began its journey toward globalization as soon as it attained independence, with one of its main industries—tourism—being reliant on the international market.  </a:t>
            </a:r>
          </a:p>
        </p:txBody>
      </p:sp>
      <p:pic>
        <p:nvPicPr>
          <p:cNvPr id="3" name="Picture 2">
            <a:extLst>
              <a:ext uri="{FF2B5EF4-FFF2-40B4-BE49-F238E27FC236}">
                <a16:creationId xmlns:a16="http://schemas.microsoft.com/office/drawing/2014/main" id="{D51EEA61-B00D-AE85-B18C-02BDACDBE1E7}"/>
              </a:ext>
            </a:extLst>
          </p:cNvPr>
          <p:cNvPicPr>
            <a:picLocks noChangeAspect="1"/>
          </p:cNvPicPr>
          <p:nvPr/>
        </p:nvPicPr>
        <p:blipFill>
          <a:blip r:embed="rId2"/>
          <a:stretch>
            <a:fillRect/>
          </a:stretch>
        </p:blipFill>
        <p:spPr>
          <a:xfrm>
            <a:off x="3177287" y="2981305"/>
            <a:ext cx="5837426" cy="3711262"/>
          </a:xfrm>
          <a:prstGeom prst="rect">
            <a:avLst/>
          </a:prstGeom>
        </p:spPr>
      </p:pic>
      <p:graphicFrame>
        <p:nvGraphicFramePr>
          <p:cNvPr id="5" name="Diagram 4">
            <a:extLst>
              <a:ext uri="{FF2B5EF4-FFF2-40B4-BE49-F238E27FC236}">
                <a16:creationId xmlns:a16="http://schemas.microsoft.com/office/drawing/2014/main" id="{1B1196A9-C2E8-2B5B-5224-F8BE9F1C94C1}"/>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3BDC0AB8-3851-109A-1749-8A476607EDA8}"/>
              </a:ext>
            </a:extLst>
          </p:cNvPr>
          <p:cNvGraphicFramePr/>
          <p:nvPr>
            <p:extLst>
              <p:ext uri="{D42A27DB-BD31-4B8C-83A1-F6EECF244321}">
                <p14:modId xmlns:p14="http://schemas.microsoft.com/office/powerpoint/2010/main" val="3317570603"/>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43023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5644"/>
            <a:ext cx="10905066" cy="1135737"/>
          </a:xfrm>
        </p:spPr>
        <p:txBody>
          <a:bodyPr>
            <a:normAutofit/>
          </a:bodyPr>
          <a:lstStyle/>
          <a:p>
            <a:r>
              <a:rPr lang="en-CA" sz="3600" dirty="0">
                <a:ea typeface="+mj-lt"/>
                <a:cs typeface="+mj-lt"/>
              </a:rPr>
              <a:t>Economy - Future</a:t>
            </a:r>
            <a:endParaRPr lang="en-US" sz="3600" dirty="0"/>
          </a:p>
        </p:txBody>
      </p:sp>
      <p:sp>
        <p:nvSpPr>
          <p:cNvPr id="4" name="TextBox 3">
            <a:extLst>
              <a:ext uri="{FF2B5EF4-FFF2-40B4-BE49-F238E27FC236}">
                <a16:creationId xmlns:a16="http://schemas.microsoft.com/office/drawing/2014/main" id="{2B21BDD5-7B27-E034-ADCF-873455DABCAB}"/>
              </a:ext>
            </a:extLst>
          </p:cNvPr>
          <p:cNvSpPr txBox="1"/>
          <p:nvPr/>
        </p:nvSpPr>
        <p:spPr>
          <a:xfrm>
            <a:off x="626534" y="1130093"/>
            <a:ext cx="11390489" cy="5176545"/>
          </a:xfrm>
          <a:prstGeom prst="rect">
            <a:avLst/>
          </a:prstGeom>
          <a:noFill/>
        </p:spPr>
        <p:txBody>
          <a:bodyPr wrap="square">
            <a:spAutoFit/>
          </a:bodyPr>
          <a:lstStyle/>
          <a:p>
            <a:pPr algn="just">
              <a:lnSpc>
                <a:spcPct val="110000"/>
              </a:lnSpc>
              <a:spcBef>
                <a:spcPts val="1000"/>
              </a:spcBef>
              <a:buClr>
                <a:schemeClr val="accent1"/>
              </a:buClr>
            </a:pPr>
            <a:r>
              <a:rPr lang="en-US" sz="1600" b="1" dirty="0"/>
              <a:t>Fiscal and Monetary Conditions to remain supportive</a:t>
            </a:r>
          </a:p>
          <a:p>
            <a:pPr algn="just">
              <a:lnSpc>
                <a:spcPct val="110000"/>
              </a:lnSpc>
              <a:spcBef>
                <a:spcPts val="1000"/>
              </a:spcBef>
              <a:buClr>
                <a:schemeClr val="accent1"/>
              </a:buClr>
            </a:pPr>
            <a:r>
              <a:rPr lang="en-US" sz="1600" dirty="0"/>
              <a:t>Improved activity and supportive prices in 2022-23 have buoyed government revenue while public spending was short of targets. This led to a minor surplus in the budget leading to a reduction in the public debt ratio. In March 2023, Govt announced its fourth energy response package. The EUR 1.7 billion package (equivalent to 2.3% of GDP in 2023) extends price subsidies while supporting renewable and energy-efficient investments. These measures will apply till April 2024 and help gradually strengthen Croatia as it integrates into the Euro area. </a:t>
            </a:r>
          </a:p>
          <a:p>
            <a:pPr algn="just">
              <a:lnSpc>
                <a:spcPct val="110000"/>
              </a:lnSpc>
              <a:spcBef>
                <a:spcPts val="1000"/>
              </a:spcBef>
              <a:buClr>
                <a:schemeClr val="accent1"/>
              </a:buClr>
            </a:pPr>
            <a:r>
              <a:rPr lang="en-US" sz="1600" b="1" dirty="0"/>
              <a:t>Improved Investments, higher incomes and curtailed inflation will help lift growth</a:t>
            </a:r>
          </a:p>
          <a:p>
            <a:pPr algn="just">
              <a:lnSpc>
                <a:spcPct val="110000"/>
              </a:lnSpc>
              <a:spcBef>
                <a:spcPts val="1000"/>
              </a:spcBef>
              <a:buClr>
                <a:schemeClr val="accent1"/>
              </a:buClr>
            </a:pPr>
            <a:r>
              <a:rPr lang="en-US" sz="1600" dirty="0"/>
              <a:t>Household consumption is anticipated to increase, supporting overall GDP growth, as real income recovers as a result of rising salaries and ongoing employment growth. Inflation should continue to decline as a result of falling energy costs and supply disruptions on a global scale. Investment is anticipated to increase demand, supported by increased governmental spending, foreign investments, and exports. </a:t>
            </a:r>
          </a:p>
          <a:p>
            <a:pPr algn="just">
              <a:lnSpc>
                <a:spcPct val="110000"/>
              </a:lnSpc>
              <a:spcBef>
                <a:spcPts val="1000"/>
              </a:spcBef>
              <a:buClr>
                <a:schemeClr val="accent1"/>
              </a:buClr>
            </a:pPr>
            <a:r>
              <a:rPr lang="en-US" sz="1600" b="1" dirty="0"/>
              <a:t>Increasing access to education can increase opportunities.</a:t>
            </a:r>
          </a:p>
          <a:p>
            <a:pPr algn="just">
              <a:lnSpc>
                <a:spcPct val="110000"/>
              </a:lnSpc>
              <a:spcBef>
                <a:spcPts val="1000"/>
              </a:spcBef>
              <a:buClr>
                <a:schemeClr val="accent1"/>
              </a:buClr>
            </a:pPr>
            <a:r>
              <a:rPr lang="en-US" sz="1600" dirty="0"/>
              <a:t>More countercyclical fiscal policy will strengthen competitiveness and ease capacity limitations as household consumption improves and integration into the Euro and Schengen region boosts demand. The Croatian economy can develop the skills necessary for sustained and long-term growth by increasing the availability of high-quality adult and vocational education programs and enhancing their accessibility. </a:t>
            </a:r>
          </a:p>
          <a:p>
            <a:pPr algn="just">
              <a:lnSpc>
                <a:spcPct val="110000"/>
              </a:lnSpc>
              <a:spcBef>
                <a:spcPts val="1000"/>
              </a:spcBef>
              <a:buClr>
                <a:schemeClr val="accent1"/>
              </a:buClr>
            </a:pPr>
            <a:endParaRPr lang="en-US" sz="1600" dirty="0"/>
          </a:p>
        </p:txBody>
      </p:sp>
      <p:graphicFrame>
        <p:nvGraphicFramePr>
          <p:cNvPr id="3" name="Diagram 2">
            <a:extLst>
              <a:ext uri="{FF2B5EF4-FFF2-40B4-BE49-F238E27FC236}">
                <a16:creationId xmlns:a16="http://schemas.microsoft.com/office/drawing/2014/main" id="{CC83953B-F7CA-DC73-9EB6-9172E14ED9B3}"/>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F096BB75-A97C-33C7-C75D-5A098DF09094}"/>
              </a:ext>
            </a:extLst>
          </p:cNvPr>
          <p:cNvGraphicFramePr/>
          <p:nvPr>
            <p:extLst>
              <p:ext uri="{D42A27DB-BD31-4B8C-83A1-F6EECF244321}">
                <p14:modId xmlns:p14="http://schemas.microsoft.com/office/powerpoint/2010/main" val="2753458769"/>
              </p:ext>
            </p:extLst>
          </p:nvPr>
        </p:nvGraphicFramePr>
        <p:xfrm>
          <a:off x="4915" y="6749788"/>
          <a:ext cx="12024852" cy="1672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48139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5644"/>
            <a:ext cx="10905066" cy="1135737"/>
          </a:xfrm>
        </p:spPr>
        <p:txBody>
          <a:bodyPr>
            <a:normAutofit/>
          </a:bodyPr>
          <a:lstStyle/>
          <a:p>
            <a:r>
              <a:rPr lang="en-CA" sz="3600" dirty="0">
                <a:ea typeface="+mj-lt"/>
                <a:cs typeface="+mj-lt"/>
              </a:rPr>
              <a:t>Economy - Future</a:t>
            </a:r>
            <a:endParaRPr lang="en-US" sz="3600" dirty="0"/>
          </a:p>
        </p:txBody>
      </p:sp>
      <p:sp>
        <p:nvSpPr>
          <p:cNvPr id="4" name="TextBox 3">
            <a:extLst>
              <a:ext uri="{FF2B5EF4-FFF2-40B4-BE49-F238E27FC236}">
                <a16:creationId xmlns:a16="http://schemas.microsoft.com/office/drawing/2014/main" id="{2B21BDD5-7B27-E034-ADCF-873455DABCAB}"/>
              </a:ext>
            </a:extLst>
          </p:cNvPr>
          <p:cNvSpPr txBox="1"/>
          <p:nvPr/>
        </p:nvSpPr>
        <p:spPr>
          <a:xfrm>
            <a:off x="643467" y="1130093"/>
            <a:ext cx="11390489" cy="5019579"/>
          </a:xfrm>
          <a:prstGeom prst="rect">
            <a:avLst/>
          </a:prstGeom>
          <a:noFill/>
        </p:spPr>
        <p:txBody>
          <a:bodyPr wrap="square">
            <a:spAutoFit/>
          </a:bodyPr>
          <a:lstStyle/>
          <a:p>
            <a:pPr algn="just">
              <a:lnSpc>
                <a:spcPct val="110000"/>
              </a:lnSpc>
              <a:spcBef>
                <a:spcPts val="1000"/>
              </a:spcBef>
              <a:buClr>
                <a:schemeClr val="accent1"/>
              </a:buClr>
            </a:pPr>
            <a:endParaRPr lang="en-US" sz="1600" dirty="0"/>
          </a:p>
          <a:p>
            <a:pPr algn="just">
              <a:lnSpc>
                <a:spcPct val="110000"/>
              </a:lnSpc>
              <a:spcBef>
                <a:spcPts val="1000"/>
              </a:spcBef>
              <a:buClr>
                <a:schemeClr val="accent1"/>
              </a:buClr>
            </a:pPr>
            <a:endParaRPr lang="en-US" sz="1600" dirty="0"/>
          </a:p>
          <a:p>
            <a:pPr algn="just">
              <a:lnSpc>
                <a:spcPct val="110000"/>
              </a:lnSpc>
              <a:spcBef>
                <a:spcPts val="1000"/>
              </a:spcBef>
              <a:buClr>
                <a:schemeClr val="accent1"/>
              </a:buClr>
            </a:pPr>
            <a:endParaRPr lang="en-US" sz="1600" dirty="0"/>
          </a:p>
          <a:p>
            <a:pPr algn="just">
              <a:lnSpc>
                <a:spcPct val="110000"/>
              </a:lnSpc>
              <a:spcBef>
                <a:spcPts val="1000"/>
              </a:spcBef>
              <a:buClr>
                <a:schemeClr val="accent1"/>
              </a:buClr>
            </a:pPr>
            <a:endParaRPr lang="en-US" sz="1600" b="1" dirty="0"/>
          </a:p>
          <a:p>
            <a:pPr algn="just">
              <a:lnSpc>
                <a:spcPct val="110000"/>
              </a:lnSpc>
              <a:spcBef>
                <a:spcPts val="1000"/>
              </a:spcBef>
              <a:buClr>
                <a:schemeClr val="accent1"/>
              </a:buClr>
            </a:pPr>
            <a:endParaRPr lang="en-US" sz="1600" b="1" dirty="0"/>
          </a:p>
          <a:p>
            <a:pPr algn="just">
              <a:lnSpc>
                <a:spcPct val="110000"/>
              </a:lnSpc>
              <a:spcBef>
                <a:spcPts val="1000"/>
              </a:spcBef>
              <a:buClr>
                <a:schemeClr val="accent1"/>
              </a:buClr>
            </a:pPr>
            <a:endParaRPr lang="en-US" sz="1600" b="1" dirty="0"/>
          </a:p>
          <a:p>
            <a:pPr algn="just">
              <a:lnSpc>
                <a:spcPct val="110000"/>
              </a:lnSpc>
              <a:spcBef>
                <a:spcPts val="1000"/>
              </a:spcBef>
              <a:buClr>
                <a:schemeClr val="accent1"/>
              </a:buClr>
            </a:pPr>
            <a:endParaRPr lang="en-US" sz="1600" b="1" dirty="0"/>
          </a:p>
          <a:p>
            <a:pPr algn="just">
              <a:lnSpc>
                <a:spcPct val="110000"/>
              </a:lnSpc>
              <a:spcBef>
                <a:spcPts val="1000"/>
              </a:spcBef>
              <a:buClr>
                <a:schemeClr val="accent1"/>
              </a:buClr>
            </a:pPr>
            <a:endParaRPr lang="en-US" sz="1600" b="1" dirty="0"/>
          </a:p>
          <a:p>
            <a:pPr algn="just">
              <a:lnSpc>
                <a:spcPct val="110000"/>
              </a:lnSpc>
              <a:spcBef>
                <a:spcPts val="1000"/>
              </a:spcBef>
              <a:buClr>
                <a:schemeClr val="accent1"/>
              </a:buClr>
            </a:pPr>
            <a:r>
              <a:rPr lang="en-US" sz="1600" b="1" dirty="0"/>
              <a:t>Croatia is in a good position to leapfrog on multiple fronts during the next decade.</a:t>
            </a:r>
            <a:endParaRPr lang="en-US" sz="200" b="1" dirty="0"/>
          </a:p>
          <a:p>
            <a:pPr algn="just">
              <a:lnSpc>
                <a:spcPct val="110000"/>
              </a:lnSpc>
              <a:spcBef>
                <a:spcPts val="1000"/>
              </a:spcBef>
              <a:buClr>
                <a:schemeClr val="accent1"/>
              </a:buClr>
            </a:pPr>
            <a:r>
              <a:rPr lang="en-US" sz="1600" dirty="0"/>
              <a:t>The public debt is steadily declining, the labor market is improving, and Croatia has made progress in crucial areas like the business climate and institutional quality. The country's economy is currently increasing at a rate of roughly 3% yearly. This has produced a setting where the benefits of additional changes could be significant, resulting in faster economic convergence with the EU and better economic growth. However, economic expansion can only continue if it results in widespread prosperity. Furthermore, while economic growth is a necessary condition for raising welfare, it is insufficient in and of itself to improve quality of life.</a:t>
            </a:r>
          </a:p>
        </p:txBody>
      </p:sp>
      <p:pic>
        <p:nvPicPr>
          <p:cNvPr id="5" name="Picture 4">
            <a:extLst>
              <a:ext uri="{FF2B5EF4-FFF2-40B4-BE49-F238E27FC236}">
                <a16:creationId xmlns:a16="http://schemas.microsoft.com/office/drawing/2014/main" id="{0CFEB090-85BD-9808-125B-F416438FFDD0}"/>
              </a:ext>
            </a:extLst>
          </p:cNvPr>
          <p:cNvPicPr>
            <a:picLocks noChangeAspect="1"/>
          </p:cNvPicPr>
          <p:nvPr/>
        </p:nvPicPr>
        <p:blipFill>
          <a:blip r:embed="rId2"/>
          <a:stretch>
            <a:fillRect/>
          </a:stretch>
        </p:blipFill>
        <p:spPr>
          <a:xfrm>
            <a:off x="2163739" y="1169421"/>
            <a:ext cx="7864522" cy="3215919"/>
          </a:xfrm>
          <a:prstGeom prst="rect">
            <a:avLst/>
          </a:prstGeom>
        </p:spPr>
      </p:pic>
      <p:graphicFrame>
        <p:nvGraphicFramePr>
          <p:cNvPr id="3" name="Diagram 2">
            <a:extLst>
              <a:ext uri="{FF2B5EF4-FFF2-40B4-BE49-F238E27FC236}">
                <a16:creationId xmlns:a16="http://schemas.microsoft.com/office/drawing/2014/main" id="{AC46F7E1-A4ED-7084-FFE2-B91643A8AAB0}"/>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10CD4FBA-D308-A825-0948-AF70BD8A58EC}"/>
              </a:ext>
            </a:extLst>
          </p:cNvPr>
          <p:cNvGraphicFramePr/>
          <p:nvPr>
            <p:extLst>
              <p:ext uri="{D42A27DB-BD31-4B8C-83A1-F6EECF244321}">
                <p14:modId xmlns:p14="http://schemas.microsoft.com/office/powerpoint/2010/main" val="3911242033"/>
              </p:ext>
            </p:extLst>
          </p:nvPr>
        </p:nvGraphicFramePr>
        <p:xfrm>
          <a:off x="73740" y="6776825"/>
          <a:ext cx="12024852" cy="1672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876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153062"/>
            <a:ext cx="10905066" cy="1135737"/>
          </a:xfrm>
        </p:spPr>
        <p:txBody>
          <a:bodyPr>
            <a:normAutofit/>
          </a:bodyPr>
          <a:lstStyle/>
          <a:p>
            <a:r>
              <a:rPr lang="en-CA" sz="3600" dirty="0">
                <a:ea typeface="+mj-lt"/>
                <a:cs typeface="+mj-lt"/>
              </a:rPr>
              <a:t>Economic Structure</a:t>
            </a:r>
            <a:endParaRPr lang="en-US" sz="3600" dirty="0"/>
          </a:p>
        </p:txBody>
      </p:sp>
      <p:pic>
        <p:nvPicPr>
          <p:cNvPr id="47" name="Picture 46">
            <a:extLst>
              <a:ext uri="{FF2B5EF4-FFF2-40B4-BE49-F238E27FC236}">
                <a16:creationId xmlns:a16="http://schemas.microsoft.com/office/drawing/2014/main" id="{4D34D5AE-E9D7-4E4E-89CB-F7D634924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7" y="1462150"/>
            <a:ext cx="5260730" cy="3574084"/>
          </a:xfrm>
          <a:prstGeom prst="rect">
            <a:avLst/>
          </a:prstGeom>
          <a:ln>
            <a:solidFill>
              <a:schemeClr val="tx2">
                <a:lumMod val="60000"/>
                <a:lumOff val="40000"/>
              </a:schemeClr>
            </a:solidFill>
          </a:ln>
        </p:spPr>
      </p:pic>
      <p:sp>
        <p:nvSpPr>
          <p:cNvPr id="48" name="TextBox 47">
            <a:extLst>
              <a:ext uri="{FF2B5EF4-FFF2-40B4-BE49-F238E27FC236}">
                <a16:creationId xmlns:a16="http://schemas.microsoft.com/office/drawing/2014/main" id="{7A3E5743-6C7C-4CA6-A79F-1D0095682F83}"/>
              </a:ext>
            </a:extLst>
          </p:cNvPr>
          <p:cNvSpPr txBox="1"/>
          <p:nvPr/>
        </p:nvSpPr>
        <p:spPr>
          <a:xfrm>
            <a:off x="1097280" y="5136049"/>
            <a:ext cx="3383381" cy="830997"/>
          </a:xfrm>
          <a:prstGeom prst="rect">
            <a:avLst/>
          </a:prstGeom>
          <a:solidFill>
            <a:schemeClr val="accent1">
              <a:lumMod val="60000"/>
              <a:lumOff val="40000"/>
            </a:schemeClr>
          </a:solidFill>
        </p:spPr>
        <p:txBody>
          <a:bodyPr wrap="square" rtlCol="0">
            <a:spAutoFit/>
          </a:bodyPr>
          <a:lstStyle/>
          <a:p>
            <a:pPr algn="ctr"/>
            <a:r>
              <a:rPr lang="en-US" sz="1600" b="1" dirty="0"/>
              <a:t>Share of Economic Sectors in Croatia’s GDP - Services holds most of the GDP Share %</a:t>
            </a:r>
          </a:p>
        </p:txBody>
      </p:sp>
      <p:pic>
        <p:nvPicPr>
          <p:cNvPr id="53" name="Picture 52">
            <a:extLst>
              <a:ext uri="{FF2B5EF4-FFF2-40B4-BE49-F238E27FC236}">
                <a16:creationId xmlns:a16="http://schemas.microsoft.com/office/drawing/2014/main" id="{84C3403A-6219-4176-8682-D9808B6F56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2235" y="1426205"/>
            <a:ext cx="4643418" cy="2217893"/>
          </a:xfrm>
          <a:prstGeom prst="rect">
            <a:avLst/>
          </a:prstGeom>
          <a:ln>
            <a:solidFill>
              <a:schemeClr val="tx2">
                <a:lumMod val="60000"/>
                <a:lumOff val="40000"/>
              </a:schemeClr>
            </a:solidFill>
          </a:ln>
        </p:spPr>
      </p:pic>
      <p:pic>
        <p:nvPicPr>
          <p:cNvPr id="54" name="Picture 53">
            <a:extLst>
              <a:ext uri="{FF2B5EF4-FFF2-40B4-BE49-F238E27FC236}">
                <a16:creationId xmlns:a16="http://schemas.microsoft.com/office/drawing/2014/main" id="{2515FD9A-2289-4F35-A3F1-FD3139CD326A}"/>
              </a:ext>
            </a:extLst>
          </p:cNvPr>
          <p:cNvPicPr>
            <a:picLocks noChangeAspect="1"/>
          </p:cNvPicPr>
          <p:nvPr/>
        </p:nvPicPr>
        <p:blipFill rotWithShape="1">
          <a:blip r:embed="rId6">
            <a:extLst>
              <a:ext uri="{28A0092B-C50C-407E-A947-70E740481C1C}">
                <a14:useLocalDpi xmlns:a14="http://schemas.microsoft.com/office/drawing/2010/main" val="0"/>
              </a:ext>
            </a:extLst>
          </a:blip>
          <a:srcRect b="4635"/>
          <a:stretch/>
        </p:blipFill>
        <p:spPr>
          <a:xfrm>
            <a:off x="6162234" y="3787613"/>
            <a:ext cx="4643418" cy="2031001"/>
          </a:xfrm>
          <a:prstGeom prst="rect">
            <a:avLst/>
          </a:prstGeom>
          <a:ln>
            <a:solidFill>
              <a:schemeClr val="tx2">
                <a:lumMod val="60000"/>
                <a:lumOff val="40000"/>
              </a:schemeClr>
            </a:solidFill>
          </a:ln>
        </p:spPr>
      </p:pic>
      <p:sp>
        <p:nvSpPr>
          <p:cNvPr id="49" name="TextBox 48">
            <a:extLst>
              <a:ext uri="{FF2B5EF4-FFF2-40B4-BE49-F238E27FC236}">
                <a16:creationId xmlns:a16="http://schemas.microsoft.com/office/drawing/2014/main" id="{0B78923E-C818-4629-B2E5-D0FEC8B225DE}"/>
              </a:ext>
            </a:extLst>
          </p:cNvPr>
          <p:cNvSpPr txBox="1"/>
          <p:nvPr/>
        </p:nvSpPr>
        <p:spPr>
          <a:xfrm>
            <a:off x="6603257" y="5873169"/>
            <a:ext cx="4300024" cy="584775"/>
          </a:xfrm>
          <a:prstGeom prst="rect">
            <a:avLst/>
          </a:prstGeom>
          <a:solidFill>
            <a:schemeClr val="accent1">
              <a:lumMod val="60000"/>
              <a:lumOff val="40000"/>
            </a:schemeClr>
          </a:solidFill>
        </p:spPr>
        <p:txBody>
          <a:bodyPr wrap="square" rtlCol="0">
            <a:spAutoFit/>
          </a:bodyPr>
          <a:lstStyle/>
          <a:p>
            <a:pPr algn="ctr"/>
            <a:r>
              <a:rPr lang="en-US" sz="1600" b="1" dirty="0"/>
              <a:t>Croatia’s Trade: Sources &amp; Destinations - Varied Routes Create a Thriving Economy</a:t>
            </a:r>
            <a:endParaRPr lang="en-US" sz="1600" dirty="0"/>
          </a:p>
        </p:txBody>
      </p:sp>
      <p:graphicFrame>
        <p:nvGraphicFramePr>
          <p:cNvPr id="3" name="Diagram 2">
            <a:extLst>
              <a:ext uri="{FF2B5EF4-FFF2-40B4-BE49-F238E27FC236}">
                <a16:creationId xmlns:a16="http://schemas.microsoft.com/office/drawing/2014/main" id="{4E938311-017B-967E-A088-7ED647098ACE}"/>
              </a:ext>
            </a:extLst>
          </p:cNvPr>
          <p:cNvGraphicFramePr/>
          <p:nvPr>
            <p:extLst>
              <p:ext uri="{D42A27DB-BD31-4B8C-83A1-F6EECF244321}">
                <p14:modId xmlns:p14="http://schemas.microsoft.com/office/powerpoint/2010/main" val="759113720"/>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a:extLst>
              <a:ext uri="{FF2B5EF4-FFF2-40B4-BE49-F238E27FC236}">
                <a16:creationId xmlns:a16="http://schemas.microsoft.com/office/drawing/2014/main" id="{C86E25C5-648F-F385-89DE-C9C14170523C}"/>
              </a:ext>
            </a:extLst>
          </p:cNvPr>
          <p:cNvGraphicFramePr/>
          <p:nvPr>
            <p:extLst>
              <p:ext uri="{D42A27DB-BD31-4B8C-83A1-F6EECF244321}">
                <p14:modId xmlns:p14="http://schemas.microsoft.com/office/powerpoint/2010/main" val="2237635985"/>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35100083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153062"/>
            <a:ext cx="10905066" cy="1135737"/>
          </a:xfrm>
        </p:spPr>
        <p:txBody>
          <a:bodyPr>
            <a:normAutofit/>
          </a:bodyPr>
          <a:lstStyle/>
          <a:p>
            <a:r>
              <a:rPr lang="en-CA" sz="3600" dirty="0">
                <a:ea typeface="+mj-lt"/>
                <a:cs typeface="+mj-lt"/>
              </a:rPr>
              <a:t>EMPLOYMENT</a:t>
            </a:r>
            <a:endParaRPr lang="en-US" sz="3600" dirty="0"/>
          </a:p>
        </p:txBody>
      </p:sp>
      <p:pic>
        <p:nvPicPr>
          <p:cNvPr id="11" name="Picture 10">
            <a:extLst>
              <a:ext uri="{FF2B5EF4-FFF2-40B4-BE49-F238E27FC236}">
                <a16:creationId xmlns:a16="http://schemas.microsoft.com/office/drawing/2014/main" id="{E19A6F6F-6931-40F1-8038-B05F24914053}"/>
              </a:ext>
            </a:extLst>
          </p:cNvPr>
          <p:cNvPicPr>
            <a:picLocks noChangeAspect="1"/>
          </p:cNvPicPr>
          <p:nvPr/>
        </p:nvPicPr>
        <p:blipFill rotWithShape="1">
          <a:blip r:embed="rId2">
            <a:extLst>
              <a:ext uri="{28A0092B-C50C-407E-A947-70E740481C1C}">
                <a14:useLocalDpi xmlns:a14="http://schemas.microsoft.com/office/drawing/2010/main" val="0"/>
              </a:ext>
            </a:extLst>
          </a:blip>
          <a:srcRect l="3682" t="10462" r="2296" b="7692"/>
          <a:stretch/>
        </p:blipFill>
        <p:spPr>
          <a:xfrm>
            <a:off x="618527" y="1617785"/>
            <a:ext cx="5796341" cy="3623446"/>
          </a:xfrm>
          <a:prstGeom prst="rect">
            <a:avLst/>
          </a:prstGeom>
          <a:ln>
            <a:solidFill>
              <a:schemeClr val="tx2">
                <a:lumMod val="60000"/>
                <a:lumOff val="40000"/>
              </a:schemeClr>
            </a:solidFill>
          </a:ln>
        </p:spPr>
      </p:pic>
      <p:sp>
        <p:nvSpPr>
          <p:cNvPr id="21" name="TextBox 20">
            <a:extLst>
              <a:ext uri="{FF2B5EF4-FFF2-40B4-BE49-F238E27FC236}">
                <a16:creationId xmlns:a16="http://schemas.microsoft.com/office/drawing/2014/main" id="{CCCB9661-AB44-4CC5-B918-B2CC2C6F47AD}"/>
              </a:ext>
            </a:extLst>
          </p:cNvPr>
          <p:cNvSpPr txBox="1"/>
          <p:nvPr/>
        </p:nvSpPr>
        <p:spPr>
          <a:xfrm>
            <a:off x="2318928" y="5424111"/>
            <a:ext cx="3054932" cy="830997"/>
          </a:xfrm>
          <a:prstGeom prst="rect">
            <a:avLst/>
          </a:prstGeom>
          <a:solidFill>
            <a:schemeClr val="accent1">
              <a:lumMod val="60000"/>
              <a:lumOff val="40000"/>
            </a:schemeClr>
          </a:solidFill>
        </p:spPr>
        <p:txBody>
          <a:bodyPr wrap="square" rtlCol="0">
            <a:spAutoFit/>
          </a:bodyPr>
          <a:lstStyle/>
          <a:p>
            <a:pPr algn="ctr"/>
            <a:r>
              <a:rPr lang="en-US" sz="1600" b="1" dirty="0"/>
              <a:t>Age Breakdown of </a:t>
            </a:r>
          </a:p>
          <a:p>
            <a:pPr algn="ctr"/>
            <a:r>
              <a:rPr lang="en-US" sz="1600" b="1" dirty="0"/>
              <a:t>Active Employment Holds </a:t>
            </a:r>
          </a:p>
          <a:p>
            <a:pPr algn="ctr"/>
            <a:r>
              <a:rPr lang="en-US" sz="1600" b="1" dirty="0"/>
              <a:t>Hospitality in Good stead</a:t>
            </a:r>
          </a:p>
        </p:txBody>
      </p:sp>
      <p:pic>
        <p:nvPicPr>
          <p:cNvPr id="23" name="Picture 22">
            <a:extLst>
              <a:ext uri="{FF2B5EF4-FFF2-40B4-BE49-F238E27FC236}">
                <a16:creationId xmlns:a16="http://schemas.microsoft.com/office/drawing/2014/main" id="{CC2C4C7F-E8FD-4D42-9023-743A7123B90E}"/>
              </a:ext>
            </a:extLst>
          </p:cNvPr>
          <p:cNvPicPr>
            <a:picLocks noChangeAspect="1"/>
          </p:cNvPicPr>
          <p:nvPr/>
        </p:nvPicPr>
        <p:blipFill rotWithShape="1">
          <a:blip r:embed="rId3">
            <a:extLst>
              <a:ext uri="{28A0092B-C50C-407E-A947-70E740481C1C}">
                <a14:useLocalDpi xmlns:a14="http://schemas.microsoft.com/office/drawing/2010/main" val="0"/>
              </a:ext>
            </a:extLst>
          </a:blip>
          <a:srcRect l="3353" t="2441" r="3845" b="8191"/>
          <a:stretch/>
        </p:blipFill>
        <p:spPr>
          <a:xfrm>
            <a:off x="6696222" y="1617785"/>
            <a:ext cx="5162843" cy="3623446"/>
          </a:xfrm>
          <a:prstGeom prst="rect">
            <a:avLst/>
          </a:prstGeom>
          <a:ln>
            <a:solidFill>
              <a:schemeClr val="tx2">
                <a:lumMod val="60000"/>
                <a:lumOff val="40000"/>
              </a:schemeClr>
            </a:solidFill>
          </a:ln>
        </p:spPr>
      </p:pic>
      <p:sp>
        <p:nvSpPr>
          <p:cNvPr id="24" name="TextBox 23">
            <a:extLst>
              <a:ext uri="{FF2B5EF4-FFF2-40B4-BE49-F238E27FC236}">
                <a16:creationId xmlns:a16="http://schemas.microsoft.com/office/drawing/2014/main" id="{E7EA01AD-B537-484E-A958-B080F350F394}"/>
              </a:ext>
            </a:extLst>
          </p:cNvPr>
          <p:cNvSpPr txBox="1"/>
          <p:nvPr/>
        </p:nvSpPr>
        <p:spPr>
          <a:xfrm>
            <a:off x="7771279" y="5424110"/>
            <a:ext cx="3054932" cy="830997"/>
          </a:xfrm>
          <a:prstGeom prst="rect">
            <a:avLst/>
          </a:prstGeom>
          <a:solidFill>
            <a:schemeClr val="accent1">
              <a:lumMod val="60000"/>
              <a:lumOff val="40000"/>
            </a:schemeClr>
          </a:solidFill>
        </p:spPr>
        <p:txBody>
          <a:bodyPr wrap="square" rtlCol="0">
            <a:spAutoFit/>
          </a:bodyPr>
          <a:lstStyle/>
          <a:p>
            <a:pPr algn="ctr"/>
            <a:r>
              <a:rPr lang="en-US" sz="1600" b="1" dirty="0"/>
              <a:t>Employment Rate Shows  Resilience Through the Pandemic and Recession</a:t>
            </a:r>
          </a:p>
        </p:txBody>
      </p:sp>
      <p:graphicFrame>
        <p:nvGraphicFramePr>
          <p:cNvPr id="3" name="Diagram 2">
            <a:extLst>
              <a:ext uri="{FF2B5EF4-FFF2-40B4-BE49-F238E27FC236}">
                <a16:creationId xmlns:a16="http://schemas.microsoft.com/office/drawing/2014/main" id="{A27590E6-BABD-3E19-F7FD-A4D33CE5BEB1}"/>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 3">
            <a:extLst>
              <a:ext uri="{FF2B5EF4-FFF2-40B4-BE49-F238E27FC236}">
                <a16:creationId xmlns:a16="http://schemas.microsoft.com/office/drawing/2014/main" id="{F861338E-2803-68C4-27EE-9C34C6E4E5C3}"/>
              </a:ext>
            </a:extLst>
          </p:cNvPr>
          <p:cNvGraphicFramePr/>
          <p:nvPr>
            <p:extLst>
              <p:ext uri="{D42A27DB-BD31-4B8C-83A1-F6EECF244321}">
                <p14:modId xmlns:p14="http://schemas.microsoft.com/office/powerpoint/2010/main" val="3111130511"/>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314529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321734"/>
            <a:ext cx="10905066" cy="1135737"/>
          </a:xfrm>
        </p:spPr>
        <p:txBody>
          <a:bodyPr>
            <a:normAutofit/>
          </a:bodyPr>
          <a:lstStyle/>
          <a:p>
            <a:r>
              <a:rPr lang="en-US" sz="2400" dirty="0"/>
              <a:t>Reason for tourist attraction</a:t>
            </a:r>
            <a:endParaRPr lang="en-US" sz="3600" dirty="0"/>
          </a:p>
        </p:txBody>
      </p:sp>
      <p:sp>
        <p:nvSpPr>
          <p:cNvPr id="4" name="TextBox 3">
            <a:extLst>
              <a:ext uri="{FF2B5EF4-FFF2-40B4-BE49-F238E27FC236}">
                <a16:creationId xmlns:a16="http://schemas.microsoft.com/office/drawing/2014/main" id="{2B21BDD5-7B27-E034-ADCF-873455DABCAB}"/>
              </a:ext>
            </a:extLst>
          </p:cNvPr>
          <p:cNvSpPr txBox="1"/>
          <p:nvPr/>
        </p:nvSpPr>
        <p:spPr>
          <a:xfrm>
            <a:off x="1" y="1580949"/>
            <a:ext cx="12192000" cy="3836691"/>
          </a:xfrm>
          <a:prstGeom prst="rect">
            <a:avLst/>
          </a:prstGeom>
          <a:noFill/>
        </p:spPr>
        <p:txBody>
          <a:bodyPr wrap="square" lIns="91440" tIns="45720" rIns="91440" bIns="45720" anchor="t">
            <a:spAutoFit/>
          </a:bodyPr>
          <a:lstStyle/>
          <a:p>
            <a:pPr marL="342900" indent="-342900" algn="just">
              <a:lnSpc>
                <a:spcPct val="110000"/>
              </a:lnSpc>
              <a:spcBef>
                <a:spcPts val="1000"/>
              </a:spcBef>
              <a:buFont typeface="Arial" panose="020B0604020202020204" pitchFamily="34" charset="0"/>
              <a:buChar char="•"/>
            </a:pPr>
            <a:r>
              <a:rPr lang="en-US" sz="1600" dirty="0">
                <a:cs typeface="Calibri"/>
              </a:rPr>
              <a:t>Travelling to Croatia can be pretty easy as it is very well connected to the rest of the world. Major tourist places such as Hvar, Split, Dubrovnik and Brac Islands very closely connected to each other and tourists can travel easily. </a:t>
            </a:r>
          </a:p>
          <a:p>
            <a:pPr marL="342900" indent="-342900" algn="just">
              <a:lnSpc>
                <a:spcPct val="110000"/>
              </a:lnSpc>
              <a:spcBef>
                <a:spcPts val="1000"/>
              </a:spcBef>
              <a:buFont typeface="Arial" panose="020B0604020202020204" pitchFamily="34" charset="0"/>
              <a:buChar char="•"/>
            </a:pPr>
            <a:r>
              <a:rPr lang="en-US" sz="1600" dirty="0">
                <a:cs typeface="Calibri"/>
              </a:rPr>
              <a:t>Croatia is known for its scenic pebbled beaches, that are lapped beautifully by the crystal-clear blue water. Brac’s </a:t>
            </a:r>
            <a:r>
              <a:rPr lang="en-US" sz="1600" dirty="0" err="1">
                <a:cs typeface="Calibri"/>
              </a:rPr>
              <a:t>Zlatini</a:t>
            </a:r>
            <a:r>
              <a:rPr lang="en-US" sz="1600" dirty="0">
                <a:cs typeface="Calibri"/>
              </a:rPr>
              <a:t> Rat is one such place which is also known as the Golden Cape. The tip of the beach changes with the direction of wind. There are many hidden beaches one explore in places such as Hvar. </a:t>
            </a:r>
          </a:p>
          <a:p>
            <a:pPr marL="342900" indent="-342900" algn="just">
              <a:lnSpc>
                <a:spcPct val="110000"/>
              </a:lnSpc>
              <a:spcBef>
                <a:spcPts val="1000"/>
              </a:spcBef>
              <a:buFont typeface="Arial" panose="020B0604020202020204" pitchFamily="34" charset="0"/>
              <a:buChar char="•"/>
            </a:pPr>
            <a:r>
              <a:rPr lang="en-US" sz="1600" dirty="0">
                <a:cs typeface="Calibri"/>
              </a:rPr>
              <a:t>The scenic beauty of the beaches and islands which the country has to offer is unparalleled. Fans of the show Game of Thrones can easily identify beaches and spots where famous scenes of the show were shot. The Fortress of </a:t>
            </a:r>
            <a:r>
              <a:rPr lang="en-US" sz="1600" dirty="0" err="1">
                <a:cs typeface="Calibri"/>
              </a:rPr>
              <a:t>Kliss</a:t>
            </a:r>
            <a:r>
              <a:rPr lang="en-US" sz="1600" dirty="0">
                <a:cs typeface="Calibri"/>
              </a:rPr>
              <a:t>, </a:t>
            </a:r>
            <a:r>
              <a:rPr lang="en-US" sz="1600" dirty="0" err="1">
                <a:cs typeface="Calibri"/>
              </a:rPr>
              <a:t>Dubrovonik’s</a:t>
            </a:r>
            <a:r>
              <a:rPr lang="en-US" sz="1600" dirty="0">
                <a:cs typeface="Calibri"/>
              </a:rPr>
              <a:t> city, </a:t>
            </a:r>
            <a:r>
              <a:rPr lang="en-US" sz="1600" dirty="0" err="1">
                <a:cs typeface="Calibri"/>
              </a:rPr>
              <a:t>Trsteno</a:t>
            </a:r>
            <a:r>
              <a:rPr lang="en-US" sz="1600" dirty="0">
                <a:cs typeface="Calibri"/>
              </a:rPr>
              <a:t> Arboretum are few of the famous tourist attractions due to the show. </a:t>
            </a:r>
          </a:p>
          <a:p>
            <a:pPr marL="342900" indent="-342900" algn="just">
              <a:lnSpc>
                <a:spcPct val="110000"/>
              </a:lnSpc>
              <a:spcBef>
                <a:spcPts val="1000"/>
              </a:spcBef>
              <a:buFont typeface="Arial" panose="020B0604020202020204" pitchFamily="34" charset="0"/>
              <a:buChar char="•"/>
            </a:pPr>
            <a:r>
              <a:rPr lang="en-US" sz="1600" dirty="0">
                <a:cs typeface="Calibri"/>
              </a:rPr>
              <a:t>In recent times, the country has been one of the most favorite tourists places for music festival lovers. Visiting Zagreb in the months of June or July is a must for music, food and fashion or film lovers, Dubrovnik’s Old Town Transforms into the Dubrovnik Summer Festival in July and August. The country is known for its love for music, films, art, heritage spots. </a:t>
            </a:r>
          </a:p>
          <a:p>
            <a:pPr marL="342900" indent="-342900" algn="just">
              <a:lnSpc>
                <a:spcPct val="110000"/>
              </a:lnSpc>
              <a:spcBef>
                <a:spcPts val="1000"/>
              </a:spcBef>
              <a:buFont typeface="Arial" panose="020B0604020202020204" pitchFamily="34" charset="0"/>
              <a:buChar char="•"/>
            </a:pPr>
            <a:endParaRPr lang="en-US" sz="1600" dirty="0">
              <a:cs typeface="Calibri"/>
            </a:endParaRPr>
          </a:p>
        </p:txBody>
      </p:sp>
      <p:graphicFrame>
        <p:nvGraphicFramePr>
          <p:cNvPr id="3" name="Diagram 2">
            <a:extLst>
              <a:ext uri="{FF2B5EF4-FFF2-40B4-BE49-F238E27FC236}">
                <a16:creationId xmlns:a16="http://schemas.microsoft.com/office/drawing/2014/main" id="{BAFF239D-59C5-2FBA-BDBF-5851BFFEFD14}"/>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C4D082BC-63C4-6EDF-6388-5127A7B4C2FF}"/>
              </a:ext>
            </a:extLst>
          </p:cNvPr>
          <p:cNvGraphicFramePr/>
          <p:nvPr>
            <p:extLst>
              <p:ext uri="{D42A27DB-BD31-4B8C-83A1-F6EECF244321}">
                <p14:modId xmlns:p14="http://schemas.microsoft.com/office/powerpoint/2010/main" val="3134366026"/>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88523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321734"/>
            <a:ext cx="10905066" cy="1135737"/>
          </a:xfrm>
        </p:spPr>
        <p:txBody>
          <a:bodyPr>
            <a:normAutofit/>
          </a:bodyPr>
          <a:lstStyle/>
          <a:p>
            <a:r>
              <a:rPr lang="en-US" sz="2400" dirty="0"/>
              <a:t>Reason for tourist attraction</a:t>
            </a:r>
            <a:endParaRPr lang="en-US" sz="3600" dirty="0"/>
          </a:p>
        </p:txBody>
      </p:sp>
      <p:sp>
        <p:nvSpPr>
          <p:cNvPr id="4" name="TextBox 3">
            <a:extLst>
              <a:ext uri="{FF2B5EF4-FFF2-40B4-BE49-F238E27FC236}">
                <a16:creationId xmlns:a16="http://schemas.microsoft.com/office/drawing/2014/main" id="{2B21BDD5-7B27-E034-ADCF-873455DABCAB}"/>
              </a:ext>
            </a:extLst>
          </p:cNvPr>
          <p:cNvSpPr txBox="1"/>
          <p:nvPr/>
        </p:nvSpPr>
        <p:spPr>
          <a:xfrm>
            <a:off x="1" y="1580949"/>
            <a:ext cx="12192000" cy="3423245"/>
          </a:xfrm>
          <a:prstGeom prst="rect">
            <a:avLst/>
          </a:prstGeom>
          <a:noFill/>
        </p:spPr>
        <p:txBody>
          <a:bodyPr wrap="square" lIns="91440" tIns="45720" rIns="91440" bIns="45720" anchor="t">
            <a:spAutoFit/>
          </a:bodyPr>
          <a:lstStyle/>
          <a:p>
            <a:pPr marL="342900" indent="-342900" algn="just">
              <a:lnSpc>
                <a:spcPct val="110000"/>
              </a:lnSpc>
              <a:spcBef>
                <a:spcPts val="1000"/>
              </a:spcBef>
              <a:buFont typeface="Arial" panose="020B0604020202020204" pitchFamily="34" charset="0"/>
              <a:buChar char="•"/>
            </a:pPr>
            <a:r>
              <a:rPr lang="en-US" sz="1600" dirty="0">
                <a:cs typeface="Calibri"/>
              </a:rPr>
              <a:t>The country offers a wide range of tourist spots from awe-inspiring ancient attractions such as Pula, a first century Roman amphitheater to rival the Rome’s Colosseum. Split with its 4</a:t>
            </a:r>
            <a:r>
              <a:rPr lang="en-US" sz="1600" baseline="30000" dirty="0">
                <a:cs typeface="Calibri"/>
              </a:rPr>
              <a:t>th</a:t>
            </a:r>
            <a:r>
              <a:rPr lang="en-US" sz="1600" dirty="0">
                <a:cs typeface="Calibri"/>
              </a:rPr>
              <a:t> Century Diocletian’s Palace, ancient </a:t>
            </a:r>
            <a:r>
              <a:rPr lang="en-US" sz="1600" dirty="0" err="1">
                <a:cs typeface="Calibri"/>
              </a:rPr>
              <a:t>Porec</a:t>
            </a:r>
            <a:r>
              <a:rPr lang="en-US" sz="1600" dirty="0">
                <a:cs typeface="Calibri"/>
              </a:rPr>
              <a:t> on the Istrian Peninsula, Zadar’s Roman Forum.  </a:t>
            </a:r>
          </a:p>
          <a:p>
            <a:pPr marL="342900" indent="-342900" algn="just">
              <a:lnSpc>
                <a:spcPct val="110000"/>
              </a:lnSpc>
              <a:spcBef>
                <a:spcPts val="1000"/>
              </a:spcBef>
              <a:buFont typeface="Arial" panose="020B0604020202020204" pitchFamily="34" charset="0"/>
              <a:buChar char="•"/>
            </a:pPr>
            <a:r>
              <a:rPr lang="en-US" sz="1600" dirty="0">
                <a:cs typeface="Calibri"/>
              </a:rPr>
              <a:t>From sailing to mountain biking, the country has a lot to offer for tourists of all kind. In Brac islands, one can hike </a:t>
            </a:r>
            <a:r>
              <a:rPr lang="en-US" sz="1600" dirty="0" err="1">
                <a:cs typeface="Calibri"/>
              </a:rPr>
              <a:t>Vidova</a:t>
            </a:r>
            <a:r>
              <a:rPr lang="en-US" sz="1600" dirty="0">
                <a:cs typeface="Calibri"/>
              </a:rPr>
              <a:t> Gora, go on mountain biking to explore the natural beauty of the country in the towns of Bol and Supetar. </a:t>
            </a:r>
          </a:p>
          <a:p>
            <a:pPr marL="342900" indent="-342900" algn="just">
              <a:lnSpc>
                <a:spcPct val="110000"/>
              </a:lnSpc>
              <a:spcBef>
                <a:spcPts val="1000"/>
              </a:spcBef>
              <a:buFont typeface="Arial" panose="020B0604020202020204" pitchFamily="34" charset="0"/>
              <a:buChar char="•"/>
            </a:pPr>
            <a:r>
              <a:rPr lang="en-US" sz="1600" dirty="0">
                <a:cs typeface="Calibri"/>
              </a:rPr>
              <a:t>The country has a wide range of fine food and even finer wine to its guest. Being on the seashore, the seafood is a must try when visiting the country along with their pasta. The country also creates edible cheese, </a:t>
            </a:r>
            <a:r>
              <a:rPr lang="en-US" sz="1600" dirty="0" err="1">
                <a:cs typeface="Calibri"/>
              </a:rPr>
              <a:t>Paski</a:t>
            </a:r>
            <a:r>
              <a:rPr lang="en-US" sz="1600" dirty="0">
                <a:cs typeface="Calibri"/>
              </a:rPr>
              <a:t> sir, one of the most famous cheese produced in Pag Island. Tourists can also expand their taste buds in experiencing different types of wine which is produced in the region.</a:t>
            </a:r>
          </a:p>
          <a:p>
            <a:pPr marL="342900" indent="-342900" algn="just">
              <a:lnSpc>
                <a:spcPct val="110000"/>
              </a:lnSpc>
              <a:spcBef>
                <a:spcPts val="1000"/>
              </a:spcBef>
              <a:buFont typeface="Arial" panose="020B0604020202020204" pitchFamily="34" charset="0"/>
              <a:buChar char="•"/>
            </a:pPr>
            <a:endParaRPr lang="en-US" sz="1600" dirty="0">
              <a:cs typeface="Calibri"/>
            </a:endParaRPr>
          </a:p>
          <a:p>
            <a:pPr marL="342900" indent="-342900" algn="just">
              <a:lnSpc>
                <a:spcPct val="110000"/>
              </a:lnSpc>
              <a:spcBef>
                <a:spcPts val="1000"/>
              </a:spcBef>
              <a:buFont typeface="Arial" panose="020B0604020202020204" pitchFamily="34" charset="0"/>
              <a:buChar char="•"/>
            </a:pPr>
            <a:endParaRPr lang="en-US" sz="1600" dirty="0">
              <a:cs typeface="Calibri"/>
            </a:endParaRPr>
          </a:p>
          <a:p>
            <a:pPr marL="342900" indent="-342900" algn="just">
              <a:lnSpc>
                <a:spcPct val="110000"/>
              </a:lnSpc>
              <a:spcBef>
                <a:spcPts val="1000"/>
              </a:spcBef>
              <a:buFont typeface="Arial" panose="020B0604020202020204" pitchFamily="34" charset="0"/>
              <a:buChar char="•"/>
            </a:pPr>
            <a:endParaRPr lang="en-US" sz="1600" dirty="0">
              <a:cs typeface="Calibri"/>
            </a:endParaRPr>
          </a:p>
        </p:txBody>
      </p:sp>
      <p:graphicFrame>
        <p:nvGraphicFramePr>
          <p:cNvPr id="3" name="Diagram 2">
            <a:extLst>
              <a:ext uri="{FF2B5EF4-FFF2-40B4-BE49-F238E27FC236}">
                <a16:creationId xmlns:a16="http://schemas.microsoft.com/office/drawing/2014/main" id="{42FC2A71-B802-2AA7-EFB7-EBE47BC41589}"/>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7D1707C7-A382-6A02-0C5B-DD71FE848D26}"/>
              </a:ext>
            </a:extLst>
          </p:cNvPr>
          <p:cNvGraphicFramePr/>
          <p:nvPr>
            <p:extLst>
              <p:ext uri="{D42A27DB-BD31-4B8C-83A1-F6EECF244321}">
                <p14:modId xmlns:p14="http://schemas.microsoft.com/office/powerpoint/2010/main" val="424559908"/>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729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E6ED6-FF8E-2DF4-B3AC-634F2536886D}"/>
              </a:ext>
            </a:extLst>
          </p:cNvPr>
          <p:cNvSpPr>
            <a:spLocks noGrp="1"/>
          </p:cNvSpPr>
          <p:nvPr>
            <p:ph type="title"/>
          </p:nvPr>
        </p:nvSpPr>
        <p:spPr>
          <a:xfrm>
            <a:off x="2231136" y="381693"/>
            <a:ext cx="7729728" cy="1188720"/>
          </a:xfrm>
        </p:spPr>
        <p:txBody>
          <a:bodyPr/>
          <a:lstStyle/>
          <a:p>
            <a:r>
              <a:rPr lang="en-US" dirty="0"/>
              <a:t>Croatia – a perfect 10</a:t>
            </a:r>
            <a:endParaRPr lang="en-GB" dirty="0"/>
          </a:p>
        </p:txBody>
      </p:sp>
      <p:sp>
        <p:nvSpPr>
          <p:cNvPr id="3" name="Content Placeholder 2">
            <a:extLst>
              <a:ext uri="{FF2B5EF4-FFF2-40B4-BE49-F238E27FC236}">
                <a16:creationId xmlns:a16="http://schemas.microsoft.com/office/drawing/2014/main" id="{0D930215-AE7E-C57E-32A2-030E0DECE0E6}"/>
              </a:ext>
            </a:extLst>
          </p:cNvPr>
          <p:cNvSpPr>
            <a:spLocks noGrp="1"/>
          </p:cNvSpPr>
          <p:nvPr>
            <p:ph idx="1"/>
          </p:nvPr>
        </p:nvSpPr>
        <p:spPr>
          <a:xfrm>
            <a:off x="393289" y="1664650"/>
            <a:ext cx="11631563" cy="1344021"/>
          </a:xfrm>
        </p:spPr>
        <p:txBody>
          <a:bodyPr/>
          <a:lstStyle/>
          <a:p>
            <a:r>
              <a:rPr lang="en-US" dirty="0"/>
              <a:t>Ten tourism regions, ten chapters of Croatia's history, are assessed not by their size but rather by the beauty and variety of their natural surroundings, cultural legacy, and cuisine. Each of Croatia's ten tourism districts is teeming with intriguing locations, towns, breathtaking scenery, wonderful fragrances, sounds, and experiences that beckon exploration.</a:t>
            </a:r>
            <a:endParaRPr lang="en-GB" dirty="0"/>
          </a:p>
        </p:txBody>
      </p:sp>
      <p:pic>
        <p:nvPicPr>
          <p:cNvPr id="5" name="Picture 4">
            <a:extLst>
              <a:ext uri="{FF2B5EF4-FFF2-40B4-BE49-F238E27FC236}">
                <a16:creationId xmlns:a16="http://schemas.microsoft.com/office/drawing/2014/main" id="{29661A91-F832-28C7-24C1-3763A35BE33D}"/>
              </a:ext>
            </a:extLst>
          </p:cNvPr>
          <p:cNvPicPr>
            <a:picLocks noChangeAspect="1"/>
          </p:cNvPicPr>
          <p:nvPr/>
        </p:nvPicPr>
        <p:blipFill>
          <a:blip r:embed="rId2"/>
          <a:stretch>
            <a:fillRect/>
          </a:stretch>
        </p:blipFill>
        <p:spPr>
          <a:xfrm>
            <a:off x="1224217" y="2583633"/>
            <a:ext cx="8519550" cy="4176876"/>
          </a:xfrm>
          <a:prstGeom prst="rect">
            <a:avLst/>
          </a:prstGeom>
        </p:spPr>
      </p:pic>
      <p:graphicFrame>
        <p:nvGraphicFramePr>
          <p:cNvPr id="6" name="Diagram 5">
            <a:extLst>
              <a:ext uri="{FF2B5EF4-FFF2-40B4-BE49-F238E27FC236}">
                <a16:creationId xmlns:a16="http://schemas.microsoft.com/office/drawing/2014/main" id="{BCD805E9-5E06-FDA4-D28E-5935DA3D10BD}"/>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06862B30-CB67-EB7F-8F31-FE4A0B640AD1}"/>
              </a:ext>
            </a:extLst>
          </p:cNvPr>
          <p:cNvGraphicFramePr/>
          <p:nvPr>
            <p:extLst>
              <p:ext uri="{D42A27DB-BD31-4B8C-83A1-F6EECF244321}">
                <p14:modId xmlns:p14="http://schemas.microsoft.com/office/powerpoint/2010/main" val="2673671374"/>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9786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E6ED6-FF8E-2DF4-B3AC-634F2536886D}"/>
              </a:ext>
            </a:extLst>
          </p:cNvPr>
          <p:cNvSpPr>
            <a:spLocks noGrp="1"/>
          </p:cNvSpPr>
          <p:nvPr>
            <p:ph type="title"/>
          </p:nvPr>
        </p:nvSpPr>
        <p:spPr>
          <a:xfrm>
            <a:off x="2231136" y="381693"/>
            <a:ext cx="7729728" cy="1188720"/>
          </a:xfrm>
        </p:spPr>
        <p:txBody>
          <a:bodyPr/>
          <a:lstStyle/>
          <a:p>
            <a:r>
              <a:rPr lang="en-US" dirty="0"/>
              <a:t>Croatia – a perfect 10</a:t>
            </a:r>
            <a:endParaRPr lang="en-GB" dirty="0"/>
          </a:p>
        </p:txBody>
      </p:sp>
      <p:pic>
        <p:nvPicPr>
          <p:cNvPr id="6" name="Picture 5">
            <a:extLst>
              <a:ext uri="{FF2B5EF4-FFF2-40B4-BE49-F238E27FC236}">
                <a16:creationId xmlns:a16="http://schemas.microsoft.com/office/drawing/2014/main" id="{A6215BCA-7065-216B-3EE1-2F13B36D4E23}"/>
              </a:ext>
            </a:extLst>
          </p:cNvPr>
          <p:cNvPicPr>
            <a:picLocks noChangeAspect="1"/>
          </p:cNvPicPr>
          <p:nvPr/>
        </p:nvPicPr>
        <p:blipFill>
          <a:blip r:embed="rId2"/>
          <a:stretch>
            <a:fillRect/>
          </a:stretch>
        </p:blipFill>
        <p:spPr>
          <a:xfrm>
            <a:off x="666519" y="1784866"/>
            <a:ext cx="1819646" cy="1644134"/>
          </a:xfrm>
          <a:prstGeom prst="rect">
            <a:avLst/>
          </a:prstGeom>
        </p:spPr>
      </p:pic>
      <p:pic>
        <p:nvPicPr>
          <p:cNvPr id="10" name="Picture 9">
            <a:extLst>
              <a:ext uri="{FF2B5EF4-FFF2-40B4-BE49-F238E27FC236}">
                <a16:creationId xmlns:a16="http://schemas.microsoft.com/office/drawing/2014/main" id="{1654BAD7-E563-6193-6411-419D16DD1BEA}"/>
              </a:ext>
            </a:extLst>
          </p:cNvPr>
          <p:cNvPicPr>
            <a:picLocks noChangeAspect="1"/>
          </p:cNvPicPr>
          <p:nvPr/>
        </p:nvPicPr>
        <p:blipFill>
          <a:blip r:embed="rId3"/>
          <a:stretch>
            <a:fillRect/>
          </a:stretch>
        </p:blipFill>
        <p:spPr>
          <a:xfrm>
            <a:off x="2868091" y="1784866"/>
            <a:ext cx="1819646" cy="1686241"/>
          </a:xfrm>
          <a:prstGeom prst="rect">
            <a:avLst/>
          </a:prstGeom>
        </p:spPr>
      </p:pic>
      <p:pic>
        <p:nvPicPr>
          <p:cNvPr id="12" name="Picture 11">
            <a:extLst>
              <a:ext uri="{FF2B5EF4-FFF2-40B4-BE49-F238E27FC236}">
                <a16:creationId xmlns:a16="http://schemas.microsoft.com/office/drawing/2014/main" id="{A28F243C-0878-69A2-F370-6B600920A8FD}"/>
              </a:ext>
            </a:extLst>
          </p:cNvPr>
          <p:cNvPicPr>
            <a:picLocks noChangeAspect="1"/>
          </p:cNvPicPr>
          <p:nvPr/>
        </p:nvPicPr>
        <p:blipFill>
          <a:blip r:embed="rId4"/>
          <a:stretch>
            <a:fillRect/>
          </a:stretch>
        </p:blipFill>
        <p:spPr>
          <a:xfrm>
            <a:off x="5023605" y="1784867"/>
            <a:ext cx="1819646" cy="1691200"/>
          </a:xfrm>
          <a:prstGeom prst="rect">
            <a:avLst/>
          </a:prstGeom>
        </p:spPr>
      </p:pic>
      <p:pic>
        <p:nvPicPr>
          <p:cNvPr id="14" name="Picture 13">
            <a:extLst>
              <a:ext uri="{FF2B5EF4-FFF2-40B4-BE49-F238E27FC236}">
                <a16:creationId xmlns:a16="http://schemas.microsoft.com/office/drawing/2014/main" id="{FBEE323C-FA75-9EDD-E658-226ABDDD414F}"/>
              </a:ext>
            </a:extLst>
          </p:cNvPr>
          <p:cNvPicPr>
            <a:picLocks noChangeAspect="1"/>
          </p:cNvPicPr>
          <p:nvPr/>
        </p:nvPicPr>
        <p:blipFill>
          <a:blip r:embed="rId5"/>
          <a:stretch>
            <a:fillRect/>
          </a:stretch>
        </p:blipFill>
        <p:spPr>
          <a:xfrm>
            <a:off x="7063268" y="1784866"/>
            <a:ext cx="1819646" cy="1711208"/>
          </a:xfrm>
          <a:prstGeom prst="rect">
            <a:avLst/>
          </a:prstGeom>
        </p:spPr>
      </p:pic>
      <p:pic>
        <p:nvPicPr>
          <p:cNvPr id="16" name="Picture 15">
            <a:extLst>
              <a:ext uri="{FF2B5EF4-FFF2-40B4-BE49-F238E27FC236}">
                <a16:creationId xmlns:a16="http://schemas.microsoft.com/office/drawing/2014/main" id="{AC015D04-F5D3-F6D0-709B-9CBD7C51E4C6}"/>
              </a:ext>
            </a:extLst>
          </p:cNvPr>
          <p:cNvPicPr>
            <a:picLocks noChangeAspect="1"/>
          </p:cNvPicPr>
          <p:nvPr/>
        </p:nvPicPr>
        <p:blipFill>
          <a:blip r:embed="rId6"/>
          <a:stretch>
            <a:fillRect/>
          </a:stretch>
        </p:blipFill>
        <p:spPr>
          <a:xfrm>
            <a:off x="9102931" y="1784866"/>
            <a:ext cx="1819646" cy="1671535"/>
          </a:xfrm>
          <a:prstGeom prst="rect">
            <a:avLst/>
          </a:prstGeom>
        </p:spPr>
      </p:pic>
      <p:pic>
        <p:nvPicPr>
          <p:cNvPr id="18" name="Picture 17">
            <a:extLst>
              <a:ext uri="{FF2B5EF4-FFF2-40B4-BE49-F238E27FC236}">
                <a16:creationId xmlns:a16="http://schemas.microsoft.com/office/drawing/2014/main" id="{468C9CC1-1617-84D1-243C-93E68D3FA6A2}"/>
              </a:ext>
            </a:extLst>
          </p:cNvPr>
          <p:cNvPicPr>
            <a:picLocks noChangeAspect="1"/>
          </p:cNvPicPr>
          <p:nvPr/>
        </p:nvPicPr>
        <p:blipFill>
          <a:blip r:embed="rId7"/>
          <a:stretch>
            <a:fillRect/>
          </a:stretch>
        </p:blipFill>
        <p:spPr>
          <a:xfrm>
            <a:off x="666519" y="4190992"/>
            <a:ext cx="1819646" cy="1686241"/>
          </a:xfrm>
          <a:prstGeom prst="rect">
            <a:avLst/>
          </a:prstGeom>
        </p:spPr>
      </p:pic>
      <p:pic>
        <p:nvPicPr>
          <p:cNvPr id="20" name="Picture 19">
            <a:extLst>
              <a:ext uri="{FF2B5EF4-FFF2-40B4-BE49-F238E27FC236}">
                <a16:creationId xmlns:a16="http://schemas.microsoft.com/office/drawing/2014/main" id="{A27291B7-613A-42B9-3DC8-8598D1D8B0DB}"/>
              </a:ext>
            </a:extLst>
          </p:cNvPr>
          <p:cNvPicPr>
            <a:picLocks noChangeAspect="1"/>
          </p:cNvPicPr>
          <p:nvPr/>
        </p:nvPicPr>
        <p:blipFill>
          <a:blip r:embed="rId8"/>
          <a:stretch>
            <a:fillRect/>
          </a:stretch>
        </p:blipFill>
        <p:spPr>
          <a:xfrm>
            <a:off x="2839097" y="4190991"/>
            <a:ext cx="1848640" cy="1686241"/>
          </a:xfrm>
          <a:prstGeom prst="rect">
            <a:avLst/>
          </a:prstGeom>
        </p:spPr>
      </p:pic>
      <p:pic>
        <p:nvPicPr>
          <p:cNvPr id="22" name="Picture 21">
            <a:extLst>
              <a:ext uri="{FF2B5EF4-FFF2-40B4-BE49-F238E27FC236}">
                <a16:creationId xmlns:a16="http://schemas.microsoft.com/office/drawing/2014/main" id="{0B756E8F-1631-0522-2E50-6D1C6437489E}"/>
              </a:ext>
            </a:extLst>
          </p:cNvPr>
          <p:cNvPicPr>
            <a:picLocks noChangeAspect="1"/>
          </p:cNvPicPr>
          <p:nvPr/>
        </p:nvPicPr>
        <p:blipFill>
          <a:blip r:embed="rId9"/>
          <a:stretch>
            <a:fillRect/>
          </a:stretch>
        </p:blipFill>
        <p:spPr>
          <a:xfrm>
            <a:off x="5023604" y="4190991"/>
            <a:ext cx="1830091" cy="1686241"/>
          </a:xfrm>
          <a:prstGeom prst="rect">
            <a:avLst/>
          </a:prstGeom>
        </p:spPr>
      </p:pic>
      <p:pic>
        <p:nvPicPr>
          <p:cNvPr id="26" name="Picture 25">
            <a:extLst>
              <a:ext uri="{FF2B5EF4-FFF2-40B4-BE49-F238E27FC236}">
                <a16:creationId xmlns:a16="http://schemas.microsoft.com/office/drawing/2014/main" id="{F491B8D7-ADF4-6EF1-0486-F953C37DE694}"/>
              </a:ext>
            </a:extLst>
          </p:cNvPr>
          <p:cNvPicPr>
            <a:picLocks noChangeAspect="1"/>
          </p:cNvPicPr>
          <p:nvPr/>
        </p:nvPicPr>
        <p:blipFill>
          <a:blip r:embed="rId10"/>
          <a:stretch>
            <a:fillRect/>
          </a:stretch>
        </p:blipFill>
        <p:spPr>
          <a:xfrm>
            <a:off x="9102931" y="4190991"/>
            <a:ext cx="1819646" cy="1690920"/>
          </a:xfrm>
          <a:prstGeom prst="rect">
            <a:avLst/>
          </a:prstGeom>
        </p:spPr>
      </p:pic>
      <p:sp>
        <p:nvSpPr>
          <p:cNvPr id="27" name="Rectangle: Rounded Corners 26">
            <a:extLst>
              <a:ext uri="{FF2B5EF4-FFF2-40B4-BE49-F238E27FC236}">
                <a16:creationId xmlns:a16="http://schemas.microsoft.com/office/drawing/2014/main" id="{D17827C0-03E7-FF79-A92A-6F5B0BB225D7}"/>
              </a:ext>
            </a:extLst>
          </p:cNvPr>
          <p:cNvSpPr/>
          <p:nvPr/>
        </p:nvSpPr>
        <p:spPr>
          <a:xfrm>
            <a:off x="666519" y="3582705"/>
            <a:ext cx="1819646" cy="328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0" i="0" dirty="0">
                <a:solidFill>
                  <a:schemeClr val="tx1"/>
                </a:solidFill>
                <a:effectLst/>
              </a:rPr>
              <a:t>Dalmatia - Dubrovnik</a:t>
            </a:r>
            <a:endParaRPr lang="en-GB" sz="1400" dirty="0">
              <a:solidFill>
                <a:schemeClr val="tx1"/>
              </a:solidFill>
            </a:endParaRPr>
          </a:p>
        </p:txBody>
      </p:sp>
      <p:sp>
        <p:nvSpPr>
          <p:cNvPr id="28" name="Rectangle: Rounded Corners 27">
            <a:extLst>
              <a:ext uri="{FF2B5EF4-FFF2-40B4-BE49-F238E27FC236}">
                <a16:creationId xmlns:a16="http://schemas.microsoft.com/office/drawing/2014/main" id="{10448474-3522-5D8B-EEF6-C50F86755B6F}"/>
              </a:ext>
            </a:extLst>
          </p:cNvPr>
          <p:cNvSpPr/>
          <p:nvPr/>
        </p:nvSpPr>
        <p:spPr>
          <a:xfrm>
            <a:off x="666519" y="6096601"/>
            <a:ext cx="1819646" cy="328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0" i="0" dirty="0">
                <a:solidFill>
                  <a:schemeClr val="tx1"/>
                </a:solidFill>
                <a:effectLst/>
              </a:rPr>
              <a:t>Slavonia</a:t>
            </a:r>
            <a:endParaRPr lang="en-GB" sz="1400" dirty="0">
              <a:solidFill>
                <a:schemeClr val="tx1"/>
              </a:solidFill>
            </a:endParaRPr>
          </a:p>
        </p:txBody>
      </p:sp>
      <p:sp>
        <p:nvSpPr>
          <p:cNvPr id="29" name="Rectangle: Rounded Corners 28">
            <a:extLst>
              <a:ext uri="{FF2B5EF4-FFF2-40B4-BE49-F238E27FC236}">
                <a16:creationId xmlns:a16="http://schemas.microsoft.com/office/drawing/2014/main" id="{24157236-AE7B-2EA3-4253-DEC07893C360}"/>
              </a:ext>
            </a:extLst>
          </p:cNvPr>
          <p:cNvSpPr/>
          <p:nvPr/>
        </p:nvSpPr>
        <p:spPr>
          <a:xfrm>
            <a:off x="2839097" y="6091685"/>
            <a:ext cx="1819646" cy="328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0" i="0" dirty="0">
                <a:solidFill>
                  <a:schemeClr val="tx1"/>
                </a:solidFill>
                <a:effectLst/>
              </a:rPr>
              <a:t>Central Croatia</a:t>
            </a:r>
            <a:endParaRPr lang="en-GB" sz="1400" dirty="0">
              <a:solidFill>
                <a:schemeClr val="tx1"/>
              </a:solidFill>
            </a:endParaRPr>
          </a:p>
        </p:txBody>
      </p:sp>
      <p:sp>
        <p:nvSpPr>
          <p:cNvPr id="30" name="Rectangle: Rounded Corners 29">
            <a:extLst>
              <a:ext uri="{FF2B5EF4-FFF2-40B4-BE49-F238E27FC236}">
                <a16:creationId xmlns:a16="http://schemas.microsoft.com/office/drawing/2014/main" id="{905CDB9E-1DAE-0E07-D8A6-95B70F76F509}"/>
              </a:ext>
            </a:extLst>
          </p:cNvPr>
          <p:cNvSpPr/>
          <p:nvPr/>
        </p:nvSpPr>
        <p:spPr>
          <a:xfrm>
            <a:off x="2853594" y="3582705"/>
            <a:ext cx="1819646" cy="328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Dalmatia</a:t>
            </a:r>
            <a:r>
              <a:rPr lang="en-GB" sz="1400" i="0" dirty="0">
                <a:solidFill>
                  <a:schemeClr val="tx1"/>
                </a:solidFill>
                <a:effectLst/>
                <a:latin typeface="Livory-Regular"/>
              </a:rPr>
              <a:t> - </a:t>
            </a:r>
            <a:r>
              <a:rPr lang="en-GB" sz="1400" dirty="0">
                <a:solidFill>
                  <a:schemeClr val="tx1"/>
                </a:solidFill>
              </a:rPr>
              <a:t>Split</a:t>
            </a:r>
          </a:p>
        </p:txBody>
      </p:sp>
      <p:sp>
        <p:nvSpPr>
          <p:cNvPr id="31" name="Rectangle: Rounded Corners 30">
            <a:extLst>
              <a:ext uri="{FF2B5EF4-FFF2-40B4-BE49-F238E27FC236}">
                <a16:creationId xmlns:a16="http://schemas.microsoft.com/office/drawing/2014/main" id="{66629217-C9AC-98E5-03A3-34C2DA5E8362}"/>
              </a:ext>
            </a:extLst>
          </p:cNvPr>
          <p:cNvSpPr/>
          <p:nvPr/>
        </p:nvSpPr>
        <p:spPr>
          <a:xfrm>
            <a:off x="5007460" y="6096645"/>
            <a:ext cx="1819646" cy="328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0" i="0" dirty="0">
                <a:solidFill>
                  <a:schemeClr val="tx1"/>
                </a:solidFill>
                <a:effectLst/>
              </a:rPr>
              <a:t>City of Zagreb</a:t>
            </a:r>
            <a:endParaRPr lang="en-GB" sz="1400" dirty="0">
              <a:solidFill>
                <a:schemeClr val="tx1"/>
              </a:solidFill>
            </a:endParaRPr>
          </a:p>
        </p:txBody>
      </p:sp>
      <p:sp>
        <p:nvSpPr>
          <p:cNvPr id="32" name="Rectangle: Rounded Corners 31">
            <a:extLst>
              <a:ext uri="{FF2B5EF4-FFF2-40B4-BE49-F238E27FC236}">
                <a16:creationId xmlns:a16="http://schemas.microsoft.com/office/drawing/2014/main" id="{86FE33AA-F86D-1267-8738-3B55A2F71443}"/>
              </a:ext>
            </a:extLst>
          </p:cNvPr>
          <p:cNvSpPr/>
          <p:nvPr/>
        </p:nvSpPr>
        <p:spPr>
          <a:xfrm>
            <a:off x="5040669" y="3608670"/>
            <a:ext cx="1819646" cy="328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Dalmatia</a:t>
            </a:r>
            <a:r>
              <a:rPr lang="en-GB" sz="1400" dirty="0">
                <a:solidFill>
                  <a:schemeClr val="tx1"/>
                </a:solidFill>
                <a:hlinkClick r:id="rId11">
                  <a:extLst>
                    <a:ext uri="{A12FA001-AC4F-418D-AE19-62706E023703}">
                      <ahyp:hlinkClr xmlns:ahyp="http://schemas.microsoft.com/office/drawing/2018/hyperlinkcolor" val="tx"/>
                    </a:ext>
                  </a:extLst>
                </a:hlinkClick>
              </a:rPr>
              <a:t> </a:t>
            </a:r>
            <a:r>
              <a:rPr lang="en-GB" sz="1400" dirty="0">
                <a:solidFill>
                  <a:schemeClr val="tx1"/>
                </a:solidFill>
              </a:rPr>
              <a:t>- </a:t>
            </a:r>
            <a:r>
              <a:rPr lang="en-GB" sz="1400" dirty="0" err="1">
                <a:solidFill>
                  <a:schemeClr val="tx1"/>
                </a:solidFill>
              </a:rPr>
              <a:t>Šibenik</a:t>
            </a:r>
            <a:endParaRPr lang="en-GB" sz="1400" dirty="0">
              <a:solidFill>
                <a:schemeClr val="tx1"/>
              </a:solidFill>
            </a:endParaRPr>
          </a:p>
        </p:txBody>
      </p:sp>
      <p:sp>
        <p:nvSpPr>
          <p:cNvPr id="33" name="Rectangle: Rounded Corners 32">
            <a:extLst>
              <a:ext uri="{FF2B5EF4-FFF2-40B4-BE49-F238E27FC236}">
                <a16:creationId xmlns:a16="http://schemas.microsoft.com/office/drawing/2014/main" id="{1D690392-65EF-10AC-59B2-03EE01E1942D}"/>
              </a:ext>
            </a:extLst>
          </p:cNvPr>
          <p:cNvSpPr/>
          <p:nvPr/>
        </p:nvSpPr>
        <p:spPr>
          <a:xfrm>
            <a:off x="7073712" y="6111736"/>
            <a:ext cx="1819646" cy="328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0" i="0" dirty="0">
                <a:solidFill>
                  <a:schemeClr val="tx1"/>
                </a:solidFill>
                <a:effectLst/>
              </a:rPr>
              <a:t>Istria</a:t>
            </a:r>
            <a:endParaRPr lang="en-GB" sz="1400" dirty="0">
              <a:solidFill>
                <a:schemeClr val="tx1"/>
              </a:solidFill>
            </a:endParaRPr>
          </a:p>
        </p:txBody>
      </p:sp>
      <p:sp>
        <p:nvSpPr>
          <p:cNvPr id="34" name="Rectangle: Rounded Corners 33">
            <a:extLst>
              <a:ext uri="{FF2B5EF4-FFF2-40B4-BE49-F238E27FC236}">
                <a16:creationId xmlns:a16="http://schemas.microsoft.com/office/drawing/2014/main" id="{E557C398-092E-C315-2E89-B2A6A8D446D9}"/>
              </a:ext>
            </a:extLst>
          </p:cNvPr>
          <p:cNvSpPr/>
          <p:nvPr/>
        </p:nvSpPr>
        <p:spPr>
          <a:xfrm>
            <a:off x="7052039" y="3582705"/>
            <a:ext cx="1819646" cy="328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0" i="0" dirty="0">
                <a:solidFill>
                  <a:schemeClr val="tx1"/>
                </a:solidFill>
                <a:effectLst/>
              </a:rPr>
              <a:t>Dalmatia - Zadar</a:t>
            </a:r>
            <a:endParaRPr lang="en-GB" sz="1400" dirty="0">
              <a:solidFill>
                <a:schemeClr val="tx1"/>
              </a:solidFill>
            </a:endParaRPr>
          </a:p>
        </p:txBody>
      </p:sp>
      <p:sp>
        <p:nvSpPr>
          <p:cNvPr id="35" name="Rectangle: Rounded Corners 34">
            <a:extLst>
              <a:ext uri="{FF2B5EF4-FFF2-40B4-BE49-F238E27FC236}">
                <a16:creationId xmlns:a16="http://schemas.microsoft.com/office/drawing/2014/main" id="{0ECF3814-7A09-97EA-1CDB-F3DB66A67897}"/>
              </a:ext>
            </a:extLst>
          </p:cNvPr>
          <p:cNvSpPr/>
          <p:nvPr/>
        </p:nvSpPr>
        <p:spPr>
          <a:xfrm>
            <a:off x="9102744" y="3582705"/>
            <a:ext cx="1819646" cy="328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0" i="0" dirty="0">
                <a:solidFill>
                  <a:schemeClr val="tx1"/>
                </a:solidFill>
                <a:effectLst/>
              </a:rPr>
              <a:t>Lika - Karlovac</a:t>
            </a:r>
            <a:endParaRPr lang="en-GB" sz="1400" dirty="0">
              <a:solidFill>
                <a:schemeClr val="tx1"/>
              </a:solidFill>
            </a:endParaRPr>
          </a:p>
        </p:txBody>
      </p:sp>
      <p:sp>
        <p:nvSpPr>
          <p:cNvPr id="36" name="Rectangle: Rounded Corners 35">
            <a:extLst>
              <a:ext uri="{FF2B5EF4-FFF2-40B4-BE49-F238E27FC236}">
                <a16:creationId xmlns:a16="http://schemas.microsoft.com/office/drawing/2014/main" id="{CDCC5076-0155-9FC2-F119-2A5DE4F30641}"/>
              </a:ext>
            </a:extLst>
          </p:cNvPr>
          <p:cNvSpPr/>
          <p:nvPr/>
        </p:nvSpPr>
        <p:spPr>
          <a:xfrm>
            <a:off x="9139964" y="6111736"/>
            <a:ext cx="1819646" cy="328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0" i="0" dirty="0">
                <a:solidFill>
                  <a:schemeClr val="tx1"/>
                </a:solidFill>
                <a:effectLst/>
              </a:rPr>
              <a:t>Kvarner</a:t>
            </a:r>
            <a:endParaRPr lang="en-GB" sz="1400" dirty="0">
              <a:solidFill>
                <a:schemeClr val="tx1"/>
              </a:solidFill>
            </a:endParaRPr>
          </a:p>
        </p:txBody>
      </p:sp>
      <p:pic>
        <p:nvPicPr>
          <p:cNvPr id="38" name="Picture 37">
            <a:extLst>
              <a:ext uri="{FF2B5EF4-FFF2-40B4-BE49-F238E27FC236}">
                <a16:creationId xmlns:a16="http://schemas.microsoft.com/office/drawing/2014/main" id="{0C0BE417-E827-8EA3-BD51-986408BC6A62}"/>
              </a:ext>
            </a:extLst>
          </p:cNvPr>
          <p:cNvPicPr>
            <a:picLocks noChangeAspect="1"/>
          </p:cNvPicPr>
          <p:nvPr/>
        </p:nvPicPr>
        <p:blipFill>
          <a:blip r:embed="rId12"/>
          <a:stretch>
            <a:fillRect/>
          </a:stretch>
        </p:blipFill>
        <p:spPr>
          <a:xfrm>
            <a:off x="7073712" y="4190992"/>
            <a:ext cx="1833202" cy="1732680"/>
          </a:xfrm>
          <a:prstGeom prst="rect">
            <a:avLst/>
          </a:prstGeom>
        </p:spPr>
      </p:pic>
      <p:graphicFrame>
        <p:nvGraphicFramePr>
          <p:cNvPr id="39" name="Diagram 38">
            <a:extLst>
              <a:ext uri="{FF2B5EF4-FFF2-40B4-BE49-F238E27FC236}">
                <a16:creationId xmlns:a16="http://schemas.microsoft.com/office/drawing/2014/main" id="{24A1E762-B318-4F59-9368-772E3B5E8004}"/>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0" name="Diagram 39">
            <a:extLst>
              <a:ext uri="{FF2B5EF4-FFF2-40B4-BE49-F238E27FC236}">
                <a16:creationId xmlns:a16="http://schemas.microsoft.com/office/drawing/2014/main" id="{FAD4AC33-20AE-44F2-41E8-EF284924C1FE}"/>
              </a:ext>
            </a:extLst>
          </p:cNvPr>
          <p:cNvGraphicFramePr/>
          <p:nvPr>
            <p:extLst>
              <p:ext uri="{D42A27DB-BD31-4B8C-83A1-F6EECF244321}">
                <p14:modId xmlns:p14="http://schemas.microsoft.com/office/powerpoint/2010/main" val="1979716311"/>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1902471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321734"/>
            <a:ext cx="10905066" cy="1135737"/>
          </a:xfrm>
        </p:spPr>
        <p:txBody>
          <a:bodyPr>
            <a:normAutofit/>
          </a:bodyPr>
          <a:lstStyle/>
          <a:p>
            <a:r>
              <a:rPr lang="en-US" sz="2400" dirty="0"/>
              <a:t>Business beyond tourism</a:t>
            </a:r>
            <a:endParaRPr lang="en-US" sz="3600" dirty="0"/>
          </a:p>
        </p:txBody>
      </p:sp>
      <p:sp>
        <p:nvSpPr>
          <p:cNvPr id="4" name="TextBox 3">
            <a:extLst>
              <a:ext uri="{FF2B5EF4-FFF2-40B4-BE49-F238E27FC236}">
                <a16:creationId xmlns:a16="http://schemas.microsoft.com/office/drawing/2014/main" id="{2B21BDD5-7B27-E034-ADCF-873455DABCAB}"/>
              </a:ext>
            </a:extLst>
          </p:cNvPr>
          <p:cNvSpPr txBox="1"/>
          <p:nvPr/>
        </p:nvSpPr>
        <p:spPr>
          <a:xfrm>
            <a:off x="400755" y="1580949"/>
            <a:ext cx="11390489" cy="1761636"/>
          </a:xfrm>
          <a:prstGeom prst="rect">
            <a:avLst/>
          </a:prstGeom>
          <a:noFill/>
        </p:spPr>
        <p:txBody>
          <a:bodyPr wrap="square" lIns="91440" tIns="45720" rIns="91440" bIns="45720" anchor="t">
            <a:spAutoFit/>
          </a:bodyPr>
          <a:lstStyle/>
          <a:p>
            <a:pPr>
              <a:lnSpc>
                <a:spcPct val="110000"/>
              </a:lnSpc>
              <a:spcBef>
                <a:spcPts val="1000"/>
              </a:spcBef>
            </a:pPr>
            <a:r>
              <a:rPr lang="en-US" sz="2000" dirty="0"/>
              <a:t>Croatia offers home to various large corporations under the private ownership structure which is very vital in foreign trade. Based on reports, there are a total of 223,368 which forms about 0.49% of the 45,886,110 companies based out of Europe. The Services industry is the most popular industry in the country, with more than 49.5% of the total companies, followed by the Retail Trade (10.3%), Construction (9.9%), wholesale trade (7.8%) etc. </a:t>
            </a:r>
            <a:endParaRPr lang="en-US" sz="2000" dirty="0">
              <a:cs typeface="Calibri"/>
            </a:endParaRPr>
          </a:p>
        </p:txBody>
      </p:sp>
      <p:pic>
        <p:nvPicPr>
          <p:cNvPr id="28" name="Picture 27">
            <a:extLst>
              <a:ext uri="{FF2B5EF4-FFF2-40B4-BE49-F238E27FC236}">
                <a16:creationId xmlns:a16="http://schemas.microsoft.com/office/drawing/2014/main" id="{0FA8BAA3-79CD-4C73-A7F9-F3D3CFC8C16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
                    </a14:imgEffect>
                  </a14:imgLayer>
                </a14:imgProps>
              </a:ext>
            </a:extLst>
          </a:blip>
          <a:stretch>
            <a:fillRect/>
          </a:stretch>
        </p:blipFill>
        <p:spPr>
          <a:xfrm>
            <a:off x="400755" y="3515416"/>
            <a:ext cx="2920740" cy="2390709"/>
          </a:xfrm>
          <a:prstGeom prst="rect">
            <a:avLst/>
          </a:prstGeom>
          <a:solidFill>
            <a:schemeClr val="accent1">
              <a:alpha val="97000"/>
            </a:schemeClr>
          </a:solidFill>
        </p:spPr>
      </p:pic>
      <p:pic>
        <p:nvPicPr>
          <p:cNvPr id="29" name="Picture 28">
            <a:extLst>
              <a:ext uri="{FF2B5EF4-FFF2-40B4-BE49-F238E27FC236}">
                <a16:creationId xmlns:a16="http://schemas.microsoft.com/office/drawing/2014/main" id="{2A613F2F-DCC7-4E90-B801-0A5921D50E8E}"/>
              </a:ext>
            </a:extLst>
          </p:cNvPr>
          <p:cNvPicPr>
            <a:picLocks noChangeAspect="1"/>
          </p:cNvPicPr>
          <p:nvPr/>
        </p:nvPicPr>
        <p:blipFill>
          <a:blip r:embed="rId4"/>
          <a:stretch>
            <a:fillRect/>
          </a:stretch>
        </p:blipFill>
        <p:spPr>
          <a:xfrm>
            <a:off x="3527179" y="3429000"/>
            <a:ext cx="3852160" cy="3107266"/>
          </a:xfrm>
          <a:prstGeom prst="rect">
            <a:avLst/>
          </a:prstGeom>
          <a:ln>
            <a:solidFill>
              <a:schemeClr val="tx1"/>
            </a:solidFill>
          </a:ln>
        </p:spPr>
      </p:pic>
      <p:pic>
        <p:nvPicPr>
          <p:cNvPr id="30" name="Picture 29">
            <a:extLst>
              <a:ext uri="{FF2B5EF4-FFF2-40B4-BE49-F238E27FC236}">
                <a16:creationId xmlns:a16="http://schemas.microsoft.com/office/drawing/2014/main" id="{AFF32ACF-6C23-4A72-8EE5-FC4521801BAE}"/>
              </a:ext>
            </a:extLst>
          </p:cNvPr>
          <p:cNvPicPr>
            <a:picLocks noChangeAspect="1"/>
          </p:cNvPicPr>
          <p:nvPr/>
        </p:nvPicPr>
        <p:blipFill>
          <a:blip r:embed="rId5"/>
          <a:stretch>
            <a:fillRect/>
          </a:stretch>
        </p:blipFill>
        <p:spPr>
          <a:xfrm>
            <a:off x="7585023" y="3342585"/>
            <a:ext cx="4206221" cy="3200398"/>
          </a:xfrm>
          <a:prstGeom prst="rect">
            <a:avLst/>
          </a:prstGeom>
        </p:spPr>
      </p:pic>
      <p:graphicFrame>
        <p:nvGraphicFramePr>
          <p:cNvPr id="3" name="Diagram 2">
            <a:extLst>
              <a:ext uri="{FF2B5EF4-FFF2-40B4-BE49-F238E27FC236}">
                <a16:creationId xmlns:a16="http://schemas.microsoft.com/office/drawing/2014/main" id="{D6922FC2-907D-E330-A2DE-8BD3EBDF6275}"/>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5" name="Diagram 4">
            <a:extLst>
              <a:ext uri="{FF2B5EF4-FFF2-40B4-BE49-F238E27FC236}">
                <a16:creationId xmlns:a16="http://schemas.microsoft.com/office/drawing/2014/main" id="{1AAA955B-3D9A-CB2C-6D7D-EA0B168A828A}"/>
              </a:ext>
            </a:extLst>
          </p:cNvPr>
          <p:cNvGraphicFramePr/>
          <p:nvPr>
            <p:extLst>
              <p:ext uri="{D42A27DB-BD31-4B8C-83A1-F6EECF244321}">
                <p14:modId xmlns:p14="http://schemas.microsoft.com/office/powerpoint/2010/main" val="2045999690"/>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4070471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2A3B-EECD-4E3F-B467-0ECCCB039F85}"/>
              </a:ext>
            </a:extLst>
          </p:cNvPr>
          <p:cNvSpPr>
            <a:spLocks noGrp="1"/>
          </p:cNvSpPr>
          <p:nvPr>
            <p:ph type="title"/>
          </p:nvPr>
        </p:nvSpPr>
        <p:spPr>
          <a:xfrm>
            <a:off x="804672" y="640080"/>
            <a:ext cx="3282696" cy="5257800"/>
          </a:xfrm>
        </p:spPr>
        <p:txBody>
          <a:bodyPr>
            <a:normAutofit/>
          </a:bodyPr>
          <a:lstStyle/>
          <a:p>
            <a:r>
              <a:rPr lang="en-CA" dirty="0">
                <a:solidFill>
                  <a:schemeClr val="accent1"/>
                </a:solidFill>
              </a:rPr>
              <a:t>Disclaimer</a:t>
            </a:r>
          </a:p>
        </p:txBody>
      </p:sp>
      <p:sp>
        <p:nvSpPr>
          <p:cNvPr id="3" name="Content Placeholder 2">
            <a:extLst>
              <a:ext uri="{FF2B5EF4-FFF2-40B4-BE49-F238E27FC236}">
                <a16:creationId xmlns:a16="http://schemas.microsoft.com/office/drawing/2014/main" id="{BDDA4802-832B-4DED-AC37-2E23D63CB681}"/>
              </a:ext>
            </a:extLst>
          </p:cNvPr>
          <p:cNvSpPr>
            <a:spLocks noGrp="1"/>
          </p:cNvSpPr>
          <p:nvPr>
            <p:ph idx="1"/>
          </p:nvPr>
        </p:nvSpPr>
        <p:spPr>
          <a:xfrm>
            <a:off x="4890515" y="298579"/>
            <a:ext cx="7192627" cy="6447453"/>
          </a:xfrm>
        </p:spPr>
        <p:txBody>
          <a:bodyPr anchor="ctr">
            <a:normAutofit/>
          </a:bodyPr>
          <a:lstStyle/>
          <a:p>
            <a:pPr marL="0" indent="0">
              <a:buNone/>
            </a:pPr>
            <a:r>
              <a:rPr lang="en-US" sz="1000" dirty="0"/>
              <a:t>This  Conﬁdential  Information  Summary  (the  “Summary”)  contains  proprietary  non-public  information  regarding  Project </a:t>
            </a:r>
            <a:r>
              <a:rPr lang="en-US" sz="1000" dirty="0" err="1"/>
              <a:t>XXResort</a:t>
            </a:r>
            <a:r>
              <a:rPr lang="en-US" sz="1000" dirty="0"/>
              <a:t> (the “Property”) and has been created on a conﬁdential basis. The information contained herein has been obtained from the Owner, Manager, Property Manager, the General Partner and Investors (Owner and Shareholder and other sources) of the company (“Company”), its shareholders, and other sources, and has been prepared for the purpose of providing interested parties with general information to assist them in their evaluation of the investment. No representation or warranty, expressed or implied, is made by YYY(“WXYZ”), including it associates, affiliates, partners, and staff, as to the accuracy or completeness of such information or any other written or oral communication transmitted or made available to a prospective investor or any part thereof. Nothing contained in the Memorandum is, or shall be relied upon as, a promise or representation, whether as to the past or the future performance of the investment. Any estimates or projections contained herein have been prepared by, and are based on information currently available to WXYZ, and involve signiﬁcant subjective judgments and analyses and, accordingly, no representation is made as to their attainability. Only those representations and warranties made in a deﬁnitive, written agreement, and subject to such limitations and restrictions as may be speciﬁed therein, shall have any legal or binding effect.</a:t>
            </a:r>
          </a:p>
          <a:p>
            <a:pPr marL="0" indent="0">
              <a:buNone/>
            </a:pPr>
            <a:r>
              <a:rPr lang="en-US" sz="1000" dirty="0"/>
              <a:t>This material is for informational purposes only and is not intended to be used as the basis of an investment decision or as legal, accounting or tax advice.  This material is not an offer or the solicitation of an offer to sell or buy any security.</a:t>
            </a:r>
          </a:p>
          <a:p>
            <a:pPr marL="0" indent="0">
              <a:buNone/>
            </a:pPr>
            <a:r>
              <a:rPr lang="en-US" sz="1000" dirty="0"/>
              <a:t>Recipients of this Memorandum are bound by a previously executed non disclosure and conﬁdentiality agreement and agree that all of the information contained herein is of a conﬁdential nature, that they will treat it in a conﬁdential manner consistent with the terms and conditions of the agreement, that they will not, directly or indirectly, disclose or permit their agents, representatives, employees, officers, directors or affiliates to disclose any of such information and that they will use the Memorandum and any related information only to evaluate an investment transaction and for no other purpose. If either the recipient or WXYZ elects not to pursue this matter, the recipient will return this Memorandum and any other material relating to the investment, which the recipient may have received from WXYZ without retaining any copies thereof. WXYZ and the company reserves the right to negotiate with one or more prospective investors at any time and to enter into a deﬁnitive agreement for the investment without prior notice to the recipient or other prospective investors. Also, WXYZ and the company reserves the right not except an investment and to terminate, at any time, further participation in the investigation and proposal process by any party and to modify data, documentation, conﬁdentiality and other procedures at any time without assigning any reason therefore. WXYZ has been engaged by the client/company as its global consultant for this transaction. WXYZ has not been retained to verify the information contained herein. Each recipient hereof is responsible for conducting its own independent analysis of any proposed transaction and for independently verifying the information contained herein. Each recipient agrees not to contact any owners, officers, directors, employees, representatives, agents or affiliates of the client/company and make all further inquiries directly to WXYZ. This Memorandum is not, and under no circumstances is to be construed as, a prospectus, a public offering or an offering memorandum as deﬁned under securities legislation applicable to the Property. All ﬁnancial ﬁgures included in the Memorandum are in US Dollars unless noted otherwise.</a:t>
            </a:r>
          </a:p>
          <a:p>
            <a:pPr marL="0" indent="0">
              <a:buNone/>
            </a:pPr>
            <a:r>
              <a:rPr lang="en-US" sz="1000" dirty="0"/>
              <a:t>All communications, inquiries and requests for information relating to the Memorandum or to a possible transaction involving the investment should be addressed to:</a:t>
            </a:r>
          </a:p>
          <a:p>
            <a:pPr marL="0" indent="0">
              <a:spcBef>
                <a:spcPts val="0"/>
              </a:spcBef>
              <a:buNone/>
            </a:pPr>
            <a:r>
              <a:rPr lang="en-CA" sz="1000" dirty="0" err="1"/>
              <a:t>Dffd</a:t>
            </a:r>
            <a:endParaRPr lang="en-CA" sz="1000" dirty="0"/>
          </a:p>
          <a:p>
            <a:pPr marL="0" indent="0">
              <a:spcBef>
                <a:spcPts val="0"/>
              </a:spcBef>
              <a:buNone/>
            </a:pPr>
            <a:r>
              <a:rPr lang="en-CA" sz="1000" dirty="0" err="1"/>
              <a:t>Dfdfd</a:t>
            </a:r>
            <a:endParaRPr lang="en-CA" sz="1000" dirty="0"/>
          </a:p>
          <a:p>
            <a:pPr marL="0" indent="0">
              <a:spcBef>
                <a:spcPts val="0"/>
              </a:spcBef>
              <a:buNone/>
            </a:pPr>
            <a:r>
              <a:rPr lang="en-CA" sz="1000" dirty="0" err="1"/>
              <a:t>dfdfdfdfdf</a:t>
            </a:r>
            <a:endParaRPr lang="en-CA" sz="1000" dirty="0"/>
          </a:p>
          <a:p>
            <a:pPr marL="0" indent="0">
              <a:spcBef>
                <a:spcPts val="0"/>
              </a:spcBef>
              <a:buNone/>
            </a:pPr>
            <a:endParaRPr lang="en-CA" sz="800" dirty="0"/>
          </a:p>
        </p:txBody>
      </p:sp>
      <p:sp>
        <p:nvSpPr>
          <p:cNvPr id="5" name="Slide Number Placeholder 2">
            <a:extLst>
              <a:ext uri="{FF2B5EF4-FFF2-40B4-BE49-F238E27FC236}">
                <a16:creationId xmlns:a16="http://schemas.microsoft.com/office/drawing/2014/main" id="{5B93835E-7E26-6A4E-950F-9D1BB51E9B66}"/>
              </a:ext>
            </a:extLst>
          </p:cNvPr>
          <p:cNvSpPr txBox="1">
            <a:spLocks/>
          </p:cNvSpPr>
          <p:nvPr/>
        </p:nvSpPr>
        <p:spPr>
          <a:xfrm>
            <a:off x="9341841" y="6475077"/>
            <a:ext cx="2662592" cy="361951"/>
          </a:xfrm>
          <a:prstGeom prst="rect">
            <a:avLst/>
          </a:prstGeom>
        </p:spPr>
        <p:txBody>
          <a:bodyPr vert="horz" lIns="68444" tIns="34223" rIns="68444" bIns="34223" rtlCol="0" anchor="ctr"/>
          <a:lstStyle>
            <a:defPPr>
              <a:defRPr lang="en-US"/>
            </a:defPPr>
            <a:lvl1pPr marL="0" algn="r" defTabSz="914400" rtl="0" eaLnBrk="1" latinLnBrk="0" hangingPunct="1">
              <a:defRPr sz="11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37121">
              <a:spcAft>
                <a:spcPts val="600"/>
              </a:spcAft>
              <a:defRPr/>
            </a:pPr>
            <a:r>
              <a:rPr lang="en-US" sz="874">
                <a:solidFill>
                  <a:prstClr val="black">
                    <a:tint val="75000"/>
                  </a:prstClr>
                </a:solidFill>
                <a:latin typeface="Calibri"/>
              </a:rPr>
              <a:t>© 2022 Globalvestment</a:t>
            </a:r>
            <a:r>
              <a:rPr lang="en-US" sz="874">
                <a:solidFill>
                  <a:prstClr val="black">
                    <a:tint val="75000"/>
                  </a:prstClr>
                </a:solidFill>
                <a:latin typeface="Calibri"/>
                <a:cs typeface="Calibri"/>
              </a:rPr>
              <a:t>| </a:t>
            </a:r>
            <a:r>
              <a:rPr lang="en-US" sz="874">
                <a:solidFill>
                  <a:prstClr val="black">
                    <a:tint val="75000"/>
                  </a:prstClr>
                </a:solidFill>
                <a:latin typeface="Calibri"/>
              </a:rPr>
              <a:t>CONFIDENTIAL </a:t>
            </a:r>
            <a:r>
              <a:rPr lang="en-US" sz="874">
                <a:solidFill>
                  <a:prstClr val="black">
                    <a:tint val="75000"/>
                  </a:prstClr>
                </a:solidFill>
                <a:latin typeface="Calibri"/>
                <a:cs typeface="Calibri"/>
              </a:rPr>
              <a:t>|</a:t>
            </a:r>
            <a:r>
              <a:rPr lang="en-US" sz="874">
                <a:solidFill>
                  <a:prstClr val="black">
                    <a:tint val="75000"/>
                  </a:prstClr>
                </a:solidFill>
                <a:latin typeface="Calibri"/>
              </a:rPr>
              <a:t> Page </a:t>
            </a:r>
            <a:fld id="{1D5E8DCA-DD4E-8E44-9D53-477DC785EC17}" type="slidenum">
              <a:rPr lang="en-US" sz="874">
                <a:solidFill>
                  <a:prstClr val="black">
                    <a:tint val="75000"/>
                  </a:prstClr>
                </a:solidFill>
                <a:latin typeface="Calibri"/>
              </a:rPr>
              <a:pPr defTabSz="337121">
                <a:spcAft>
                  <a:spcPts val="600"/>
                </a:spcAft>
                <a:defRPr/>
              </a:pPr>
              <a:t>2</a:t>
            </a:fld>
            <a:endParaRPr lang="en-US" sz="874">
              <a:solidFill>
                <a:prstClr val="black">
                  <a:tint val="75000"/>
                </a:prstClr>
              </a:solidFill>
              <a:latin typeface="Calibri"/>
            </a:endParaRPr>
          </a:p>
        </p:txBody>
      </p:sp>
    </p:spTree>
    <p:extLst>
      <p:ext uri="{BB962C8B-B14F-4D97-AF65-F5344CB8AC3E}">
        <p14:creationId xmlns:p14="http://schemas.microsoft.com/office/powerpoint/2010/main" val="85653409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61D83-BF1F-4CC2-A5FE-D1B1DCC28BD2}"/>
              </a:ext>
            </a:extLst>
          </p:cNvPr>
          <p:cNvSpPr>
            <a:spLocks noGrp="1"/>
          </p:cNvSpPr>
          <p:nvPr>
            <p:ph type="title"/>
          </p:nvPr>
        </p:nvSpPr>
        <p:spPr>
          <a:xfrm>
            <a:off x="2231136" y="185203"/>
            <a:ext cx="7729728" cy="1188720"/>
          </a:xfrm>
        </p:spPr>
        <p:txBody>
          <a:bodyPr/>
          <a:lstStyle/>
          <a:p>
            <a:r>
              <a:rPr lang="en-US" dirty="0"/>
              <a:t>Top 10 companies</a:t>
            </a:r>
          </a:p>
        </p:txBody>
      </p:sp>
      <p:pic>
        <p:nvPicPr>
          <p:cNvPr id="5" name="Picture 4">
            <a:extLst>
              <a:ext uri="{FF2B5EF4-FFF2-40B4-BE49-F238E27FC236}">
                <a16:creationId xmlns:a16="http://schemas.microsoft.com/office/drawing/2014/main" id="{40D2C183-5B03-43C1-9D70-78275B459350}"/>
              </a:ext>
            </a:extLst>
          </p:cNvPr>
          <p:cNvPicPr>
            <a:picLocks noChangeAspect="1"/>
          </p:cNvPicPr>
          <p:nvPr/>
        </p:nvPicPr>
        <p:blipFill>
          <a:blip r:embed="rId2"/>
          <a:stretch>
            <a:fillRect/>
          </a:stretch>
        </p:blipFill>
        <p:spPr>
          <a:xfrm>
            <a:off x="22329" y="1922191"/>
            <a:ext cx="5998096" cy="3880658"/>
          </a:xfrm>
          <a:prstGeom prst="rect">
            <a:avLst/>
          </a:prstGeom>
        </p:spPr>
      </p:pic>
      <p:pic>
        <p:nvPicPr>
          <p:cNvPr id="6" name="Picture 5">
            <a:extLst>
              <a:ext uri="{FF2B5EF4-FFF2-40B4-BE49-F238E27FC236}">
                <a16:creationId xmlns:a16="http://schemas.microsoft.com/office/drawing/2014/main" id="{D9F18576-33CB-4552-B912-352949342928}"/>
              </a:ext>
            </a:extLst>
          </p:cNvPr>
          <p:cNvPicPr>
            <a:picLocks noChangeAspect="1"/>
          </p:cNvPicPr>
          <p:nvPr/>
        </p:nvPicPr>
        <p:blipFill>
          <a:blip r:embed="rId3"/>
          <a:stretch>
            <a:fillRect/>
          </a:stretch>
        </p:blipFill>
        <p:spPr>
          <a:xfrm>
            <a:off x="6096000" y="1880671"/>
            <a:ext cx="5991737" cy="4070424"/>
          </a:xfrm>
          <a:prstGeom prst="rect">
            <a:avLst/>
          </a:prstGeom>
        </p:spPr>
      </p:pic>
      <p:graphicFrame>
        <p:nvGraphicFramePr>
          <p:cNvPr id="2" name="Diagram 1">
            <a:extLst>
              <a:ext uri="{FF2B5EF4-FFF2-40B4-BE49-F238E27FC236}">
                <a16:creationId xmlns:a16="http://schemas.microsoft.com/office/drawing/2014/main" id="{B52382B7-76CC-401B-B6A7-E12A1A28B1E2}"/>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 3">
            <a:extLst>
              <a:ext uri="{FF2B5EF4-FFF2-40B4-BE49-F238E27FC236}">
                <a16:creationId xmlns:a16="http://schemas.microsoft.com/office/drawing/2014/main" id="{DDFAE3FC-64B1-558C-9600-4A4879E44842}"/>
              </a:ext>
            </a:extLst>
          </p:cNvPr>
          <p:cNvGraphicFramePr/>
          <p:nvPr>
            <p:extLst>
              <p:ext uri="{D42A27DB-BD31-4B8C-83A1-F6EECF244321}">
                <p14:modId xmlns:p14="http://schemas.microsoft.com/office/powerpoint/2010/main" val="2544679845"/>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25609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764340" y="127322"/>
            <a:ext cx="10905066" cy="1135737"/>
          </a:xfrm>
        </p:spPr>
        <p:txBody>
          <a:bodyPr>
            <a:normAutofit/>
          </a:bodyPr>
          <a:lstStyle/>
          <a:p>
            <a:r>
              <a:rPr lang="en-CA" sz="3600" dirty="0">
                <a:ea typeface="+mj-lt"/>
                <a:cs typeface="+mj-lt"/>
              </a:rPr>
              <a:t>Demographics</a:t>
            </a:r>
            <a:endParaRPr lang="en-US" sz="3600" dirty="0"/>
          </a:p>
        </p:txBody>
      </p:sp>
      <p:pic>
        <p:nvPicPr>
          <p:cNvPr id="3" name="Picture 2">
            <a:extLst>
              <a:ext uri="{FF2B5EF4-FFF2-40B4-BE49-F238E27FC236}">
                <a16:creationId xmlns:a16="http://schemas.microsoft.com/office/drawing/2014/main" id="{AEEAF025-139F-4F6B-B714-AE932ADC49F4}"/>
              </a:ext>
            </a:extLst>
          </p:cNvPr>
          <p:cNvPicPr>
            <a:picLocks noChangeAspect="1"/>
          </p:cNvPicPr>
          <p:nvPr/>
        </p:nvPicPr>
        <p:blipFill>
          <a:blip r:embed="rId2"/>
          <a:stretch>
            <a:fillRect/>
          </a:stretch>
        </p:blipFill>
        <p:spPr>
          <a:xfrm>
            <a:off x="6096000" y="1645024"/>
            <a:ext cx="5858690" cy="4258067"/>
          </a:xfrm>
          <a:prstGeom prst="rect">
            <a:avLst/>
          </a:prstGeom>
          <a:ln>
            <a:solidFill>
              <a:schemeClr val="bg2"/>
            </a:solidFill>
          </a:ln>
        </p:spPr>
      </p:pic>
      <p:pic>
        <p:nvPicPr>
          <p:cNvPr id="6" name="Picture 5">
            <a:extLst>
              <a:ext uri="{FF2B5EF4-FFF2-40B4-BE49-F238E27FC236}">
                <a16:creationId xmlns:a16="http://schemas.microsoft.com/office/drawing/2014/main" id="{48E4CEE7-A00A-4EBF-B611-54D88CD24A41}"/>
              </a:ext>
            </a:extLst>
          </p:cNvPr>
          <p:cNvPicPr>
            <a:picLocks noChangeAspect="1"/>
          </p:cNvPicPr>
          <p:nvPr/>
        </p:nvPicPr>
        <p:blipFill rotWithShape="1">
          <a:blip r:embed="rId3"/>
          <a:srcRect t="20162"/>
          <a:stretch/>
        </p:blipFill>
        <p:spPr>
          <a:xfrm>
            <a:off x="404422" y="1657657"/>
            <a:ext cx="5570918" cy="4258067"/>
          </a:xfrm>
          <a:prstGeom prst="rect">
            <a:avLst/>
          </a:prstGeom>
          <a:ln>
            <a:solidFill>
              <a:schemeClr val="bg2"/>
            </a:solidFill>
          </a:ln>
        </p:spPr>
      </p:pic>
      <p:sp>
        <p:nvSpPr>
          <p:cNvPr id="9" name="TextBox 8">
            <a:extLst>
              <a:ext uri="{FF2B5EF4-FFF2-40B4-BE49-F238E27FC236}">
                <a16:creationId xmlns:a16="http://schemas.microsoft.com/office/drawing/2014/main" id="{ABCDFAA4-146F-477C-89C0-6DF1003513F1}"/>
              </a:ext>
            </a:extLst>
          </p:cNvPr>
          <p:cNvSpPr txBox="1"/>
          <p:nvPr/>
        </p:nvSpPr>
        <p:spPr>
          <a:xfrm>
            <a:off x="8068993" y="5915724"/>
            <a:ext cx="2071529" cy="369332"/>
          </a:xfrm>
          <a:prstGeom prst="rect">
            <a:avLst/>
          </a:prstGeom>
          <a:noFill/>
        </p:spPr>
        <p:txBody>
          <a:bodyPr wrap="none" rtlCol="0">
            <a:spAutoFit/>
          </a:bodyPr>
          <a:lstStyle/>
          <a:p>
            <a:r>
              <a:rPr lang="en-US" i="1" u="sng" dirty="0"/>
              <a:t>Age groups in Croatia.</a:t>
            </a:r>
          </a:p>
        </p:txBody>
      </p:sp>
      <p:sp>
        <p:nvSpPr>
          <p:cNvPr id="7" name="TextBox 6">
            <a:extLst>
              <a:ext uri="{FF2B5EF4-FFF2-40B4-BE49-F238E27FC236}">
                <a16:creationId xmlns:a16="http://schemas.microsoft.com/office/drawing/2014/main" id="{750B9054-887E-4F91-A9E7-F57DC2FA92D6}"/>
              </a:ext>
            </a:extLst>
          </p:cNvPr>
          <p:cNvSpPr txBox="1"/>
          <p:nvPr/>
        </p:nvSpPr>
        <p:spPr>
          <a:xfrm>
            <a:off x="2312963" y="5947085"/>
            <a:ext cx="2418996" cy="369332"/>
          </a:xfrm>
          <a:prstGeom prst="rect">
            <a:avLst/>
          </a:prstGeom>
          <a:noFill/>
        </p:spPr>
        <p:txBody>
          <a:bodyPr wrap="none" rtlCol="0">
            <a:spAutoFit/>
          </a:bodyPr>
          <a:lstStyle/>
          <a:p>
            <a:r>
              <a:rPr lang="en-US" i="1" u="sng" dirty="0"/>
              <a:t>Yearly Population Growth</a:t>
            </a:r>
          </a:p>
        </p:txBody>
      </p:sp>
      <p:graphicFrame>
        <p:nvGraphicFramePr>
          <p:cNvPr id="4" name="Diagram 3">
            <a:extLst>
              <a:ext uri="{FF2B5EF4-FFF2-40B4-BE49-F238E27FC236}">
                <a16:creationId xmlns:a16="http://schemas.microsoft.com/office/drawing/2014/main" id="{8699E02F-375C-A531-C6B6-F103DA34E42A}"/>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49C70169-89D0-5187-71D4-2D5F605FFD56}"/>
              </a:ext>
            </a:extLst>
          </p:cNvPr>
          <p:cNvGraphicFramePr/>
          <p:nvPr>
            <p:extLst>
              <p:ext uri="{D42A27DB-BD31-4B8C-83A1-F6EECF244321}">
                <p14:modId xmlns:p14="http://schemas.microsoft.com/office/powerpoint/2010/main" val="862598996"/>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462916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706169" y="150471"/>
            <a:ext cx="10905066" cy="1135737"/>
          </a:xfrm>
        </p:spPr>
        <p:txBody>
          <a:bodyPr>
            <a:normAutofit/>
          </a:bodyPr>
          <a:lstStyle/>
          <a:p>
            <a:r>
              <a:rPr lang="en-CA" sz="3600" dirty="0">
                <a:ea typeface="+mj-lt"/>
                <a:cs typeface="+mj-lt"/>
              </a:rPr>
              <a:t>Demographics</a:t>
            </a:r>
            <a:endParaRPr lang="en-US" sz="3600" dirty="0"/>
          </a:p>
        </p:txBody>
      </p:sp>
      <p:pic>
        <p:nvPicPr>
          <p:cNvPr id="3" name="Picture 2">
            <a:extLst>
              <a:ext uri="{FF2B5EF4-FFF2-40B4-BE49-F238E27FC236}">
                <a16:creationId xmlns:a16="http://schemas.microsoft.com/office/drawing/2014/main" id="{51B81C9B-0F88-4A9F-997D-BD5130C8C470}"/>
              </a:ext>
            </a:extLst>
          </p:cNvPr>
          <p:cNvPicPr>
            <a:picLocks noChangeAspect="1"/>
          </p:cNvPicPr>
          <p:nvPr/>
        </p:nvPicPr>
        <p:blipFill>
          <a:blip r:embed="rId2"/>
          <a:stretch>
            <a:fillRect/>
          </a:stretch>
        </p:blipFill>
        <p:spPr>
          <a:xfrm>
            <a:off x="250080" y="1798820"/>
            <a:ext cx="5611074" cy="4052269"/>
          </a:xfrm>
          <a:prstGeom prst="rect">
            <a:avLst/>
          </a:prstGeom>
        </p:spPr>
      </p:pic>
      <p:sp>
        <p:nvSpPr>
          <p:cNvPr id="4" name="TextBox 3">
            <a:extLst>
              <a:ext uri="{FF2B5EF4-FFF2-40B4-BE49-F238E27FC236}">
                <a16:creationId xmlns:a16="http://schemas.microsoft.com/office/drawing/2014/main" id="{5EF5D657-4402-44FF-AE29-DF3A65C5EB39}"/>
              </a:ext>
            </a:extLst>
          </p:cNvPr>
          <p:cNvSpPr txBox="1"/>
          <p:nvPr/>
        </p:nvSpPr>
        <p:spPr>
          <a:xfrm>
            <a:off x="2128603" y="5996066"/>
            <a:ext cx="1912703" cy="369332"/>
          </a:xfrm>
          <a:prstGeom prst="rect">
            <a:avLst/>
          </a:prstGeom>
          <a:noFill/>
        </p:spPr>
        <p:txBody>
          <a:bodyPr wrap="none" rtlCol="0">
            <a:spAutoFit/>
          </a:bodyPr>
          <a:lstStyle/>
          <a:p>
            <a:r>
              <a:rPr lang="en-US" i="1" u="sng" dirty="0"/>
              <a:t>Consumer Spending</a:t>
            </a:r>
          </a:p>
        </p:txBody>
      </p:sp>
      <p:pic>
        <p:nvPicPr>
          <p:cNvPr id="6" name="Picture 5">
            <a:extLst>
              <a:ext uri="{FF2B5EF4-FFF2-40B4-BE49-F238E27FC236}">
                <a16:creationId xmlns:a16="http://schemas.microsoft.com/office/drawing/2014/main" id="{3CF2639C-C252-407F-A0C3-C7B9280DF0DB}"/>
              </a:ext>
            </a:extLst>
          </p:cNvPr>
          <p:cNvPicPr>
            <a:picLocks noChangeAspect="1"/>
          </p:cNvPicPr>
          <p:nvPr/>
        </p:nvPicPr>
        <p:blipFill>
          <a:blip r:embed="rId3"/>
          <a:stretch>
            <a:fillRect/>
          </a:stretch>
        </p:blipFill>
        <p:spPr>
          <a:xfrm>
            <a:off x="5988569" y="1798820"/>
            <a:ext cx="6168785" cy="4052269"/>
          </a:xfrm>
          <a:prstGeom prst="rect">
            <a:avLst/>
          </a:prstGeom>
        </p:spPr>
      </p:pic>
      <p:sp>
        <p:nvSpPr>
          <p:cNvPr id="8" name="TextBox 7">
            <a:extLst>
              <a:ext uri="{FF2B5EF4-FFF2-40B4-BE49-F238E27FC236}">
                <a16:creationId xmlns:a16="http://schemas.microsoft.com/office/drawing/2014/main" id="{53FAC8AC-3AD5-4BA8-B19A-2DED289D053C}"/>
              </a:ext>
            </a:extLst>
          </p:cNvPr>
          <p:cNvSpPr txBox="1"/>
          <p:nvPr/>
        </p:nvSpPr>
        <p:spPr>
          <a:xfrm>
            <a:off x="6844081" y="5994369"/>
            <a:ext cx="4457759" cy="369332"/>
          </a:xfrm>
          <a:prstGeom prst="rect">
            <a:avLst/>
          </a:prstGeom>
          <a:noFill/>
        </p:spPr>
        <p:txBody>
          <a:bodyPr wrap="none" rtlCol="0">
            <a:spAutoFit/>
          </a:bodyPr>
          <a:lstStyle/>
          <a:p>
            <a:r>
              <a:rPr lang="en-US" i="1" u="sng" dirty="0"/>
              <a:t>Tertiary educational attainment, age group 30-34</a:t>
            </a:r>
          </a:p>
        </p:txBody>
      </p:sp>
      <p:graphicFrame>
        <p:nvGraphicFramePr>
          <p:cNvPr id="5" name="Diagram 4">
            <a:extLst>
              <a:ext uri="{FF2B5EF4-FFF2-40B4-BE49-F238E27FC236}">
                <a16:creationId xmlns:a16="http://schemas.microsoft.com/office/drawing/2014/main" id="{71685B15-1639-0E2B-31E1-021B2E0443B0}"/>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B335D2EE-5464-9849-075A-2F956CECA663}"/>
              </a:ext>
            </a:extLst>
          </p:cNvPr>
          <p:cNvGraphicFramePr/>
          <p:nvPr>
            <p:extLst>
              <p:ext uri="{D42A27DB-BD31-4B8C-83A1-F6EECF244321}">
                <p14:modId xmlns:p14="http://schemas.microsoft.com/office/powerpoint/2010/main" val="641752264"/>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47080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321734"/>
            <a:ext cx="10905066" cy="1135737"/>
          </a:xfrm>
        </p:spPr>
        <p:txBody>
          <a:bodyPr>
            <a:normAutofit/>
          </a:bodyPr>
          <a:lstStyle/>
          <a:p>
            <a:r>
              <a:rPr lang="en-CA" sz="3600" b="1" dirty="0">
                <a:ea typeface="+mj-lt"/>
                <a:cs typeface="+mj-lt"/>
              </a:rPr>
              <a:t>BRAC ISLAND</a:t>
            </a:r>
            <a:endParaRPr lang="en-US" sz="3600" b="1" dirty="0"/>
          </a:p>
        </p:txBody>
      </p:sp>
      <p:sp>
        <p:nvSpPr>
          <p:cNvPr id="3" name="Content Placeholder 2">
            <a:extLst>
              <a:ext uri="{FF2B5EF4-FFF2-40B4-BE49-F238E27FC236}">
                <a16:creationId xmlns:a16="http://schemas.microsoft.com/office/drawing/2014/main" id="{632CE955-4307-A8EC-C82C-980236A3A048}"/>
              </a:ext>
            </a:extLst>
          </p:cNvPr>
          <p:cNvSpPr>
            <a:spLocks noGrp="1"/>
          </p:cNvSpPr>
          <p:nvPr>
            <p:ph idx="1"/>
          </p:nvPr>
        </p:nvSpPr>
        <p:spPr>
          <a:xfrm>
            <a:off x="643467" y="1578892"/>
            <a:ext cx="10905066" cy="4393982"/>
          </a:xfrm>
        </p:spPr>
        <p:txBody>
          <a:bodyPr vert="horz" lIns="91440" tIns="45720" rIns="91440" bIns="45720" rtlCol="0">
            <a:normAutofit/>
          </a:bodyPr>
          <a:lstStyle/>
          <a:p>
            <a:pPr marL="0" indent="0" algn="just">
              <a:buNone/>
            </a:pPr>
            <a:r>
              <a:rPr lang="en-US" sz="2000" dirty="0" err="1">
                <a:cs typeface="Calibri" panose="020F0502020204030204"/>
              </a:rPr>
              <a:t>Brač</a:t>
            </a:r>
            <a:r>
              <a:rPr lang="en-US" sz="2000" dirty="0">
                <a:cs typeface="Calibri" panose="020F0502020204030204"/>
              </a:rPr>
              <a:t> is an island located in the Adriatic Sea, part of Croatia. It is the third-largest island in the Adriatic, covering an area of around 396 square kilometers.</a:t>
            </a:r>
          </a:p>
        </p:txBody>
      </p:sp>
      <p:graphicFrame>
        <p:nvGraphicFramePr>
          <p:cNvPr id="4" name="Table 4">
            <a:extLst>
              <a:ext uri="{FF2B5EF4-FFF2-40B4-BE49-F238E27FC236}">
                <a16:creationId xmlns:a16="http://schemas.microsoft.com/office/drawing/2014/main" id="{BB233CB5-76EA-8576-8918-82A02BD8F6F7}"/>
              </a:ext>
            </a:extLst>
          </p:cNvPr>
          <p:cNvGraphicFramePr>
            <a:graphicFrameLocks noGrp="1"/>
          </p:cNvGraphicFramePr>
          <p:nvPr>
            <p:extLst>
              <p:ext uri="{D42A27DB-BD31-4B8C-83A1-F6EECF244321}">
                <p14:modId xmlns:p14="http://schemas.microsoft.com/office/powerpoint/2010/main" val="3589239621"/>
              </p:ext>
            </p:extLst>
          </p:nvPr>
        </p:nvGraphicFramePr>
        <p:xfrm>
          <a:off x="462116" y="2261792"/>
          <a:ext cx="11562736" cy="4178167"/>
        </p:xfrm>
        <a:graphic>
          <a:graphicData uri="http://schemas.openxmlformats.org/drawingml/2006/table">
            <a:tbl>
              <a:tblPr firstRow="1" bandRow="1">
                <a:tableStyleId>{68D230F3-CF80-4859-8CE7-A43EE81993B5}</a:tableStyleId>
              </a:tblPr>
              <a:tblGrid>
                <a:gridCol w="2318419">
                  <a:extLst>
                    <a:ext uri="{9D8B030D-6E8A-4147-A177-3AD203B41FA5}">
                      <a16:colId xmlns:a16="http://schemas.microsoft.com/office/drawing/2014/main" val="2990757982"/>
                    </a:ext>
                  </a:extLst>
                </a:gridCol>
                <a:gridCol w="9244317">
                  <a:extLst>
                    <a:ext uri="{9D8B030D-6E8A-4147-A177-3AD203B41FA5}">
                      <a16:colId xmlns:a16="http://schemas.microsoft.com/office/drawing/2014/main" val="2636394543"/>
                    </a:ext>
                  </a:extLst>
                </a:gridCol>
              </a:tblGrid>
              <a:tr h="377797">
                <a:tc>
                  <a:txBody>
                    <a:bodyPr/>
                    <a:lstStyle/>
                    <a:p>
                      <a:r>
                        <a:rPr lang="en-GB" sz="1800" b="0" i="0" kern="1200" dirty="0">
                          <a:solidFill>
                            <a:schemeClr val="tx1"/>
                          </a:solidFill>
                          <a:effectLst/>
                          <a:latin typeface="+mn-lt"/>
                          <a:ea typeface="+mn-ea"/>
                          <a:cs typeface="+mn-cs"/>
                        </a:rPr>
                        <a:t>Major Town</a:t>
                      </a:r>
                      <a:endParaRPr lang="en-GB" b="0" dirty="0"/>
                    </a:p>
                  </a:txBody>
                  <a:tcPr/>
                </a:tc>
                <a:tc>
                  <a:txBody>
                    <a:bodyPr/>
                    <a:lstStyle/>
                    <a:p>
                      <a:r>
                        <a:rPr lang="en-US" b="0" dirty="0"/>
                        <a:t>The largest town on </a:t>
                      </a:r>
                      <a:r>
                        <a:rPr lang="en-US" b="0" dirty="0" err="1"/>
                        <a:t>Brač</a:t>
                      </a:r>
                      <a:r>
                        <a:rPr lang="en-US" b="0" dirty="0"/>
                        <a:t> is Supetar, located on the northern coast. It is a significant ferry port, connecting the island to the mainland.</a:t>
                      </a:r>
                      <a:endParaRPr lang="en-GB" b="0" dirty="0"/>
                    </a:p>
                  </a:txBody>
                  <a:tcPr/>
                </a:tc>
                <a:extLst>
                  <a:ext uri="{0D108BD9-81ED-4DB2-BD59-A6C34878D82A}">
                    <a16:rowId xmlns:a16="http://schemas.microsoft.com/office/drawing/2014/main" val="2217498360"/>
                  </a:ext>
                </a:extLst>
              </a:tr>
              <a:tr h="411972">
                <a:tc>
                  <a:txBody>
                    <a:bodyPr/>
                    <a:lstStyle/>
                    <a:p>
                      <a:r>
                        <a:rPr lang="en-GB" sz="1800" b="0" i="0" kern="1200" dirty="0">
                          <a:solidFill>
                            <a:schemeClr val="tx1"/>
                          </a:solidFill>
                          <a:effectLst/>
                          <a:latin typeface="+mn-lt"/>
                          <a:ea typeface="+mn-ea"/>
                          <a:cs typeface="+mn-cs"/>
                        </a:rPr>
                        <a:t>Population</a:t>
                      </a:r>
                      <a:endParaRPr lang="en-GB" b="0" dirty="0"/>
                    </a:p>
                  </a:txBody>
                  <a:tcPr/>
                </a:tc>
                <a:tc>
                  <a:txBody>
                    <a:bodyPr/>
                    <a:lstStyle/>
                    <a:p>
                      <a:r>
                        <a:rPr lang="en-GB" b="0" dirty="0"/>
                        <a:t>As of 2022, the total population of </a:t>
                      </a:r>
                      <a:r>
                        <a:rPr lang="en-GB" b="0" dirty="0" err="1"/>
                        <a:t>Brac</a:t>
                      </a:r>
                      <a:r>
                        <a:rPr lang="en-GB" b="0" dirty="0"/>
                        <a:t> was 13,824</a:t>
                      </a:r>
                    </a:p>
                  </a:txBody>
                  <a:tcPr/>
                </a:tc>
                <a:extLst>
                  <a:ext uri="{0D108BD9-81ED-4DB2-BD59-A6C34878D82A}">
                    <a16:rowId xmlns:a16="http://schemas.microsoft.com/office/drawing/2014/main" val="1470899443"/>
                  </a:ext>
                </a:extLst>
              </a:tr>
              <a:tr h="652089">
                <a:tc>
                  <a:txBody>
                    <a:bodyPr/>
                    <a:lstStyle/>
                    <a:p>
                      <a:r>
                        <a:rPr lang="en-GB" dirty="0"/>
                        <a:t>Geography</a:t>
                      </a:r>
                    </a:p>
                  </a:txBody>
                  <a:tcPr/>
                </a:tc>
                <a:tc>
                  <a:txBody>
                    <a:bodyPr/>
                    <a:lstStyle/>
                    <a:p>
                      <a:r>
                        <a:rPr lang="en-US" dirty="0"/>
                        <a:t>The island is known for its diverse geography, including rugged coastline, pine forests, olive groves, and vineyards. It is also famous for its white limestone, which has been used in many historical and architectural landmarks.</a:t>
                      </a:r>
                      <a:endParaRPr lang="en-GB" dirty="0"/>
                    </a:p>
                  </a:txBody>
                  <a:tcPr/>
                </a:tc>
                <a:extLst>
                  <a:ext uri="{0D108BD9-81ED-4DB2-BD59-A6C34878D82A}">
                    <a16:rowId xmlns:a16="http://schemas.microsoft.com/office/drawing/2014/main" val="833235624"/>
                  </a:ext>
                </a:extLst>
              </a:tr>
              <a:tr h="931555">
                <a:tc>
                  <a:txBody>
                    <a:bodyPr/>
                    <a:lstStyle/>
                    <a:p>
                      <a:r>
                        <a:rPr lang="en-GB" dirty="0"/>
                        <a:t>Economy</a:t>
                      </a:r>
                    </a:p>
                  </a:txBody>
                  <a:tcPr/>
                </a:tc>
                <a:tc>
                  <a:txBody>
                    <a:bodyPr/>
                    <a:lstStyle/>
                    <a:p>
                      <a:r>
                        <a:rPr lang="en-US" dirty="0"/>
                        <a:t>The island has a strong tradition of agriculture, including the production of olives, grapes (used in wine-making), and other Mediterranean crops. In addition to water-based activities, </a:t>
                      </a:r>
                      <a:r>
                        <a:rPr lang="en-US" dirty="0" err="1"/>
                        <a:t>Brač</a:t>
                      </a:r>
                      <a:r>
                        <a:rPr lang="en-US" dirty="0"/>
                        <a:t> offers opportunities for hiking, cycling, and exploring its scenic landscapes</a:t>
                      </a:r>
                      <a:endParaRPr lang="en-GB" dirty="0"/>
                    </a:p>
                  </a:txBody>
                  <a:tcPr/>
                </a:tc>
                <a:extLst>
                  <a:ext uri="{0D108BD9-81ED-4DB2-BD59-A6C34878D82A}">
                    <a16:rowId xmlns:a16="http://schemas.microsoft.com/office/drawing/2014/main" val="1342523033"/>
                  </a:ext>
                </a:extLst>
              </a:tr>
              <a:tr h="377797">
                <a:tc>
                  <a:txBody>
                    <a:bodyPr/>
                    <a:lstStyle/>
                    <a:p>
                      <a:r>
                        <a:rPr lang="en-GB" dirty="0"/>
                        <a:t>Culture &amp; Tourism</a:t>
                      </a:r>
                    </a:p>
                  </a:txBody>
                  <a:tcPr/>
                </a:tc>
                <a:tc>
                  <a:txBody>
                    <a:bodyPr/>
                    <a:lstStyle/>
                    <a:p>
                      <a:r>
                        <a:rPr lang="en-US" dirty="0" err="1"/>
                        <a:t>Brač</a:t>
                      </a:r>
                      <a:r>
                        <a:rPr lang="en-US" dirty="0"/>
                        <a:t>, like the rest of Croatia, has a rich cultural heritage. Various festivals, events, and cultural activities take place on the island throughout the year, offering visitors a taste of local traditions.</a:t>
                      </a:r>
                      <a:endParaRPr lang="en-GB" dirty="0"/>
                    </a:p>
                  </a:txBody>
                  <a:tcPr/>
                </a:tc>
                <a:extLst>
                  <a:ext uri="{0D108BD9-81ED-4DB2-BD59-A6C34878D82A}">
                    <a16:rowId xmlns:a16="http://schemas.microsoft.com/office/drawing/2014/main" val="1822082363"/>
                  </a:ext>
                </a:extLst>
              </a:tr>
              <a:tr h="377797">
                <a:tc>
                  <a:txBody>
                    <a:bodyPr/>
                    <a:lstStyle/>
                    <a:p>
                      <a:r>
                        <a:rPr lang="en-GB" dirty="0"/>
                        <a:t>Notable Landmark</a:t>
                      </a:r>
                    </a:p>
                  </a:txBody>
                  <a:tcPr/>
                </a:tc>
                <a:tc>
                  <a:txBody>
                    <a:bodyPr/>
                    <a:lstStyle/>
                    <a:p>
                      <a:r>
                        <a:rPr lang="en-US" sz="1800" b="0" i="0" kern="1200" dirty="0">
                          <a:solidFill>
                            <a:schemeClr val="tx1"/>
                          </a:solidFill>
                          <a:effectLst/>
                          <a:latin typeface="+mn-lt"/>
                          <a:ea typeface="+mn-ea"/>
                          <a:cs typeface="+mn-cs"/>
                        </a:rPr>
                        <a:t>Besides its natural beauty, </a:t>
                      </a:r>
                      <a:r>
                        <a:rPr lang="en-US" sz="1800" b="0" i="0" kern="1200" dirty="0" err="1">
                          <a:solidFill>
                            <a:schemeClr val="tx1"/>
                          </a:solidFill>
                          <a:effectLst/>
                          <a:latin typeface="+mn-lt"/>
                          <a:ea typeface="+mn-ea"/>
                          <a:cs typeface="+mn-cs"/>
                        </a:rPr>
                        <a:t>Brač</a:t>
                      </a:r>
                      <a:r>
                        <a:rPr lang="en-US" sz="1800" b="0" i="0" kern="1200" dirty="0">
                          <a:solidFill>
                            <a:schemeClr val="tx1"/>
                          </a:solidFill>
                          <a:effectLst/>
                          <a:latin typeface="+mn-lt"/>
                          <a:ea typeface="+mn-ea"/>
                          <a:cs typeface="+mn-cs"/>
                        </a:rPr>
                        <a:t> also boasts several interesting landmarks, including the Dominican Monastery in Bol, the Bol Marina, and the Museum of the Island of </a:t>
                      </a:r>
                      <a:r>
                        <a:rPr lang="en-US" sz="1800" b="0" i="0" kern="1200" dirty="0" err="1">
                          <a:solidFill>
                            <a:schemeClr val="tx1"/>
                          </a:solidFill>
                          <a:effectLst/>
                          <a:latin typeface="+mn-lt"/>
                          <a:ea typeface="+mn-ea"/>
                          <a:cs typeface="+mn-cs"/>
                        </a:rPr>
                        <a:t>Brač</a:t>
                      </a:r>
                      <a:r>
                        <a:rPr lang="en-US" sz="1800" b="0" i="0" kern="1200" dirty="0">
                          <a:solidFill>
                            <a:schemeClr val="tx1"/>
                          </a:solidFill>
                          <a:effectLst/>
                          <a:latin typeface="+mn-lt"/>
                          <a:ea typeface="+mn-ea"/>
                          <a:cs typeface="+mn-cs"/>
                        </a:rPr>
                        <a:t> in </a:t>
                      </a:r>
                      <a:r>
                        <a:rPr lang="en-US" sz="1800" b="0" i="0" kern="1200" dirty="0" err="1">
                          <a:solidFill>
                            <a:schemeClr val="tx1"/>
                          </a:solidFill>
                          <a:effectLst/>
                          <a:latin typeface="+mn-lt"/>
                          <a:ea typeface="+mn-ea"/>
                          <a:cs typeface="+mn-cs"/>
                        </a:rPr>
                        <a:t>Škrip</a:t>
                      </a:r>
                      <a:r>
                        <a:rPr lang="en-US" sz="1800" b="0" i="0" kern="1200" dirty="0">
                          <a:solidFill>
                            <a:schemeClr val="tx1"/>
                          </a:solidFill>
                          <a:effectLst/>
                          <a:latin typeface="+mn-lt"/>
                          <a:ea typeface="+mn-ea"/>
                          <a:cs typeface="+mn-cs"/>
                        </a:rPr>
                        <a:t>.</a:t>
                      </a:r>
                      <a:endParaRPr lang="en-GB" dirty="0"/>
                    </a:p>
                  </a:txBody>
                  <a:tcPr/>
                </a:tc>
                <a:extLst>
                  <a:ext uri="{0D108BD9-81ED-4DB2-BD59-A6C34878D82A}">
                    <a16:rowId xmlns:a16="http://schemas.microsoft.com/office/drawing/2014/main" val="3697857461"/>
                  </a:ext>
                </a:extLst>
              </a:tr>
            </a:tbl>
          </a:graphicData>
        </a:graphic>
      </p:graphicFrame>
      <p:graphicFrame>
        <p:nvGraphicFramePr>
          <p:cNvPr id="5" name="Diagram 4">
            <a:extLst>
              <a:ext uri="{FF2B5EF4-FFF2-40B4-BE49-F238E27FC236}">
                <a16:creationId xmlns:a16="http://schemas.microsoft.com/office/drawing/2014/main" id="{E593B828-F8C7-2CA4-0A32-DE7922E58E6A}"/>
              </a:ext>
            </a:extLst>
          </p:cNvPr>
          <p:cNvGraphicFramePr/>
          <p:nvPr>
            <p:extLst>
              <p:ext uri="{D42A27DB-BD31-4B8C-83A1-F6EECF244321}">
                <p14:modId xmlns:p14="http://schemas.microsoft.com/office/powerpoint/2010/main" val="1586095003"/>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08BC3156-E7FB-6CF7-48F6-C3E9102302DE}"/>
              </a:ext>
            </a:extLst>
          </p:cNvPr>
          <p:cNvGraphicFramePr/>
          <p:nvPr>
            <p:extLst>
              <p:ext uri="{D42A27DB-BD31-4B8C-83A1-F6EECF244321}">
                <p14:modId xmlns:p14="http://schemas.microsoft.com/office/powerpoint/2010/main" val="1887287804"/>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890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4C25CAB-052D-3DDD-0623-6B08E3AD35BE}"/>
              </a:ext>
            </a:extLst>
          </p:cNvPr>
          <p:cNvSpPr>
            <a:spLocks noGrp="1"/>
          </p:cNvSpPr>
          <p:nvPr>
            <p:ph type="title"/>
          </p:nvPr>
        </p:nvSpPr>
        <p:spPr>
          <a:xfrm>
            <a:off x="2231135" y="473079"/>
            <a:ext cx="7729728" cy="1188720"/>
          </a:xfrm>
        </p:spPr>
        <p:txBody>
          <a:bodyPr/>
          <a:lstStyle/>
          <a:p>
            <a:r>
              <a:rPr lang="en-GB" dirty="0"/>
              <a:t>BRAC</a:t>
            </a:r>
          </a:p>
        </p:txBody>
      </p:sp>
      <p:pic>
        <p:nvPicPr>
          <p:cNvPr id="3" name="Picture 2">
            <a:extLst>
              <a:ext uri="{FF2B5EF4-FFF2-40B4-BE49-F238E27FC236}">
                <a16:creationId xmlns:a16="http://schemas.microsoft.com/office/drawing/2014/main" id="{404B9618-E016-C070-A266-2B504E52200C}"/>
              </a:ext>
            </a:extLst>
          </p:cNvPr>
          <p:cNvPicPr>
            <a:picLocks noChangeAspect="1"/>
          </p:cNvPicPr>
          <p:nvPr/>
        </p:nvPicPr>
        <p:blipFill>
          <a:blip r:embed="rId2"/>
          <a:stretch>
            <a:fillRect/>
          </a:stretch>
        </p:blipFill>
        <p:spPr>
          <a:xfrm>
            <a:off x="2457187" y="1662854"/>
            <a:ext cx="7001445" cy="49846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2" name="Diagram 1">
            <a:extLst>
              <a:ext uri="{FF2B5EF4-FFF2-40B4-BE49-F238E27FC236}">
                <a16:creationId xmlns:a16="http://schemas.microsoft.com/office/drawing/2014/main" id="{179D8B2F-213B-B7F1-6CFB-04FD9AD1AF40}"/>
              </a:ext>
            </a:extLst>
          </p:cNvPr>
          <p:cNvGraphicFramePr/>
          <p:nvPr>
            <p:extLst>
              <p:ext uri="{D42A27DB-BD31-4B8C-83A1-F6EECF244321}">
                <p14:modId xmlns:p14="http://schemas.microsoft.com/office/powerpoint/2010/main" val="3785288697"/>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6F2CE22E-737C-6B74-3533-062FB1625B11}"/>
              </a:ext>
            </a:extLst>
          </p:cNvPr>
          <p:cNvGraphicFramePr/>
          <p:nvPr>
            <p:extLst>
              <p:ext uri="{D42A27DB-BD31-4B8C-83A1-F6EECF244321}">
                <p14:modId xmlns:p14="http://schemas.microsoft.com/office/powerpoint/2010/main" val="1734505881"/>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3787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383458" y="433750"/>
            <a:ext cx="11336594" cy="1188720"/>
          </a:xfrm>
        </p:spPr>
        <p:txBody>
          <a:bodyPr>
            <a:normAutofit/>
          </a:bodyPr>
          <a:lstStyle/>
          <a:p>
            <a:r>
              <a:rPr lang="en-CA" sz="3600" dirty="0">
                <a:ea typeface="+mj-lt"/>
                <a:cs typeface="+mj-lt"/>
              </a:rPr>
              <a:t>Convenience / Attractions</a:t>
            </a:r>
            <a:endParaRPr lang="en-US" sz="3600" dirty="0"/>
          </a:p>
        </p:txBody>
      </p:sp>
      <p:sp>
        <p:nvSpPr>
          <p:cNvPr id="7" name="Content Placeholder 6">
            <a:extLst>
              <a:ext uri="{FF2B5EF4-FFF2-40B4-BE49-F238E27FC236}">
                <a16:creationId xmlns:a16="http://schemas.microsoft.com/office/drawing/2014/main" id="{609BAA79-F3F4-CC89-D4F7-7ED5B88A5982}"/>
              </a:ext>
            </a:extLst>
          </p:cNvPr>
          <p:cNvSpPr>
            <a:spLocks noGrp="1"/>
          </p:cNvSpPr>
          <p:nvPr>
            <p:ph idx="1"/>
          </p:nvPr>
        </p:nvSpPr>
        <p:spPr>
          <a:xfrm>
            <a:off x="550606" y="1861298"/>
            <a:ext cx="10894142" cy="790956"/>
          </a:xfrm>
        </p:spPr>
        <p:txBody>
          <a:bodyPr/>
          <a:lstStyle/>
          <a:p>
            <a:pPr marL="0" indent="0">
              <a:buNone/>
            </a:pPr>
            <a:r>
              <a:rPr lang="en-US" dirty="0"/>
              <a:t>Following are some of the local attractions, restaurants, and ports at Brac and near the property as well</a:t>
            </a:r>
            <a:endParaRPr lang="en-GB" dirty="0"/>
          </a:p>
        </p:txBody>
      </p:sp>
      <p:graphicFrame>
        <p:nvGraphicFramePr>
          <p:cNvPr id="8" name="Table 7">
            <a:extLst>
              <a:ext uri="{FF2B5EF4-FFF2-40B4-BE49-F238E27FC236}">
                <a16:creationId xmlns:a16="http://schemas.microsoft.com/office/drawing/2014/main" id="{DFCB6844-7D11-0660-5A1E-79E778AEC29C}"/>
              </a:ext>
            </a:extLst>
          </p:cNvPr>
          <p:cNvGraphicFramePr>
            <a:graphicFrameLocks noGrp="1"/>
          </p:cNvGraphicFramePr>
          <p:nvPr>
            <p:extLst>
              <p:ext uri="{D42A27DB-BD31-4B8C-83A1-F6EECF244321}">
                <p14:modId xmlns:p14="http://schemas.microsoft.com/office/powerpoint/2010/main" val="3152112483"/>
              </p:ext>
            </p:extLst>
          </p:nvPr>
        </p:nvGraphicFramePr>
        <p:xfrm>
          <a:off x="747252" y="2833903"/>
          <a:ext cx="3746500" cy="1463040"/>
        </p:xfrm>
        <a:graphic>
          <a:graphicData uri="http://schemas.openxmlformats.org/drawingml/2006/table">
            <a:tbl>
              <a:tblPr>
                <a:tableStyleId>{5C22544A-7EE6-4342-B048-85BDC9FD1C3A}</a:tableStyleId>
              </a:tblPr>
              <a:tblGrid>
                <a:gridCol w="1917700">
                  <a:extLst>
                    <a:ext uri="{9D8B030D-6E8A-4147-A177-3AD203B41FA5}">
                      <a16:colId xmlns:a16="http://schemas.microsoft.com/office/drawing/2014/main" val="370053767"/>
                    </a:ext>
                  </a:extLst>
                </a:gridCol>
                <a:gridCol w="1117600">
                  <a:extLst>
                    <a:ext uri="{9D8B030D-6E8A-4147-A177-3AD203B41FA5}">
                      <a16:colId xmlns:a16="http://schemas.microsoft.com/office/drawing/2014/main" val="3974433177"/>
                    </a:ext>
                  </a:extLst>
                </a:gridCol>
                <a:gridCol w="711200">
                  <a:extLst>
                    <a:ext uri="{9D8B030D-6E8A-4147-A177-3AD203B41FA5}">
                      <a16:colId xmlns:a16="http://schemas.microsoft.com/office/drawing/2014/main" val="1381163333"/>
                    </a:ext>
                  </a:extLst>
                </a:gridCol>
              </a:tblGrid>
              <a:tr h="182880">
                <a:tc>
                  <a:txBody>
                    <a:bodyPr/>
                    <a:lstStyle/>
                    <a:p>
                      <a:pPr algn="ctr" fontAlgn="b"/>
                      <a:r>
                        <a:rPr lang="en-GB" sz="1100" b="1" u="none" strike="noStrike" dirty="0">
                          <a:effectLst/>
                        </a:rPr>
                        <a:t>TRANSPORT / PORTS</a:t>
                      </a:r>
                      <a:endParaRPr lang="en-GB" sz="1100" b="1" i="0" u="none" strike="noStrike" dirty="0">
                        <a:solidFill>
                          <a:srgbClr val="FFFFFF"/>
                        </a:solidFill>
                        <a:effectLst/>
                        <a:latin typeface="Calibri" panose="020F0502020204030204" pitchFamily="34" charset="0"/>
                      </a:endParaRPr>
                    </a:p>
                  </a:txBody>
                  <a:tcPr marL="7620" marR="7620" marT="7620" marB="0" anchor="b"/>
                </a:tc>
                <a:tc>
                  <a:txBody>
                    <a:bodyPr/>
                    <a:lstStyle/>
                    <a:p>
                      <a:pPr algn="ctr" fontAlgn="b"/>
                      <a:r>
                        <a:rPr lang="en-GB" sz="1100" b="1" u="none" strike="noStrike" dirty="0">
                          <a:effectLst/>
                        </a:rPr>
                        <a:t>Travel Time</a:t>
                      </a:r>
                      <a:endParaRPr lang="en-GB" sz="1100" b="1" i="0" u="none" strike="noStrike" dirty="0">
                        <a:solidFill>
                          <a:srgbClr val="FFFFFF"/>
                        </a:solidFill>
                        <a:effectLst/>
                        <a:latin typeface="Calibri" panose="020F0502020204030204" pitchFamily="34" charset="0"/>
                      </a:endParaRPr>
                    </a:p>
                  </a:txBody>
                  <a:tcPr marL="7620" marR="7620" marT="7620" marB="0" anchor="b"/>
                </a:tc>
                <a:tc>
                  <a:txBody>
                    <a:bodyPr/>
                    <a:lstStyle/>
                    <a:p>
                      <a:pPr algn="ctr" fontAlgn="b"/>
                      <a:r>
                        <a:rPr lang="en-GB" sz="1100" b="1" u="none" strike="noStrike" dirty="0">
                          <a:effectLst/>
                        </a:rPr>
                        <a:t>Distance</a:t>
                      </a:r>
                      <a:endParaRPr lang="en-GB" sz="1100" b="1" i="0" u="none" strike="noStrike" dirty="0">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2974279"/>
                  </a:ext>
                </a:extLst>
              </a:tr>
              <a:tr h="182880">
                <a:tc>
                  <a:txBody>
                    <a:bodyPr/>
                    <a:lstStyle/>
                    <a:p>
                      <a:pPr algn="ctr" fontAlgn="b"/>
                      <a:r>
                        <a:rPr lang="en-GB" sz="1100" u="none" strike="noStrike" dirty="0">
                          <a:effectLst/>
                        </a:rPr>
                        <a:t> </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GB" sz="1100" u="none" strike="noStrike" dirty="0">
                          <a:effectLst/>
                        </a:rPr>
                        <a:t> </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GB" sz="1100" u="none" strike="noStrike" dirty="0">
                          <a:effectLst/>
                        </a:rPr>
                        <a:t> </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09914038"/>
                  </a:ext>
                </a:extLst>
              </a:tr>
              <a:tr h="182880">
                <a:tc>
                  <a:txBody>
                    <a:bodyPr/>
                    <a:lstStyle/>
                    <a:p>
                      <a:pPr algn="l" fontAlgn="b"/>
                      <a:r>
                        <a:rPr lang="en-GB" sz="1100" u="none" strike="noStrike" dirty="0" err="1">
                          <a:effectLst/>
                        </a:rPr>
                        <a:t>Supetar</a:t>
                      </a:r>
                      <a:r>
                        <a:rPr lang="en-GB" sz="1100" u="none" strike="noStrike" dirty="0">
                          <a:effectLst/>
                        </a:rPr>
                        <a:t> Ferry Port</a:t>
                      </a:r>
                      <a:endParaRPr lang="en-GB" sz="1100" b="1" i="0" u="none" strike="noStrike" dirty="0">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Drive : 30 mins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dirty="0">
                          <a:effectLst/>
                        </a:rPr>
                        <a:t>20.3 kms</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21164501"/>
                  </a:ext>
                </a:extLst>
              </a:tr>
              <a:tr h="182880">
                <a:tc>
                  <a:txBody>
                    <a:bodyPr/>
                    <a:lstStyle/>
                    <a:p>
                      <a:pPr algn="l" fontAlgn="b"/>
                      <a:r>
                        <a:rPr lang="en-GB" sz="1100" u="none" strike="noStrike" dirty="0">
                          <a:effectLst/>
                        </a:rPr>
                        <a:t>Airport </a:t>
                      </a:r>
                      <a:r>
                        <a:rPr lang="en-GB" sz="1100" u="none" strike="noStrike" dirty="0" err="1">
                          <a:effectLst/>
                        </a:rPr>
                        <a:t>Brac</a:t>
                      </a:r>
                      <a:endParaRPr lang="en-GB" sz="1100" b="1" i="0" u="none" strike="noStrike" dirty="0">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Drive : 52 mins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dirty="0">
                          <a:effectLst/>
                        </a:rPr>
                        <a:t>39.1  km</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09806985"/>
                  </a:ext>
                </a:extLst>
              </a:tr>
              <a:tr h="182880">
                <a:tc>
                  <a:txBody>
                    <a:bodyPr/>
                    <a:lstStyle/>
                    <a:p>
                      <a:pPr algn="l" fontAlgn="b"/>
                      <a:r>
                        <a:rPr lang="en-GB" sz="1100" u="none" strike="noStrike" dirty="0">
                          <a:effectLst/>
                        </a:rPr>
                        <a:t>Bol Port</a:t>
                      </a:r>
                      <a:endParaRPr lang="en-GB" sz="1100" b="1" i="0" u="none" strike="noStrike" dirty="0">
                        <a:solidFill>
                          <a:srgbClr val="C65911"/>
                        </a:solidFill>
                        <a:effectLst/>
                        <a:latin typeface="Calibri" panose="020F0502020204030204" pitchFamily="34" charset="0"/>
                      </a:endParaRPr>
                    </a:p>
                  </a:txBody>
                  <a:tcPr marL="7620" marR="7620" marT="7620" marB="0" anchor="b"/>
                </a:tc>
                <a:tc>
                  <a:txBody>
                    <a:bodyPr/>
                    <a:lstStyle/>
                    <a:p>
                      <a:pPr algn="l" fontAlgn="b"/>
                      <a:r>
                        <a:rPr lang="nb-NO" sz="1100" u="none" strike="noStrike" dirty="0">
                          <a:effectLst/>
                        </a:rPr>
                        <a:t>Drive: 1 hr 2 mins</a:t>
                      </a:r>
                      <a:endParaRPr lang="nb-NO"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dirty="0">
                          <a:effectLst/>
                        </a:rPr>
                        <a:t>45.2 km</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7819380"/>
                  </a:ext>
                </a:extLst>
              </a:tr>
              <a:tr h="182880">
                <a:tc>
                  <a:txBody>
                    <a:bodyPr/>
                    <a:lstStyle/>
                    <a:p>
                      <a:pPr algn="l" fontAlgn="b"/>
                      <a:r>
                        <a:rPr lang="en-GB" sz="1100" u="none" strike="noStrike" dirty="0">
                          <a:effectLst/>
                        </a:rPr>
                        <a:t>Bol Bus Terminal</a:t>
                      </a:r>
                      <a:endParaRPr lang="en-GB" sz="1100" b="1" i="0" u="none" strike="noStrike" dirty="0">
                        <a:solidFill>
                          <a:srgbClr val="C65911"/>
                        </a:solidFill>
                        <a:effectLst/>
                        <a:latin typeface="Calibri" panose="020F0502020204030204" pitchFamily="34" charset="0"/>
                      </a:endParaRPr>
                    </a:p>
                  </a:txBody>
                  <a:tcPr marL="7620" marR="7620" marT="7620" marB="0" anchor="b"/>
                </a:tc>
                <a:tc>
                  <a:txBody>
                    <a:bodyPr/>
                    <a:lstStyle/>
                    <a:p>
                      <a:pPr algn="l" fontAlgn="b"/>
                      <a:r>
                        <a:rPr lang="nb-NO" sz="1100" u="none" strike="noStrike" dirty="0">
                          <a:effectLst/>
                        </a:rPr>
                        <a:t>Drive: 1 hr 2 mins</a:t>
                      </a:r>
                      <a:endParaRPr lang="nb-NO"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dirty="0">
                          <a:effectLst/>
                        </a:rPr>
                        <a:t>45.2 km</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4596214"/>
                  </a:ext>
                </a:extLst>
              </a:tr>
              <a:tr h="182880">
                <a:tc>
                  <a:txBody>
                    <a:bodyPr/>
                    <a:lstStyle/>
                    <a:p>
                      <a:pPr algn="l" fontAlgn="b"/>
                      <a:r>
                        <a:rPr lang="en-GB" sz="1100" u="none" strike="noStrike" dirty="0">
                          <a:effectLst/>
                        </a:rPr>
                        <a:t>Arriva Bus Tickets </a:t>
                      </a:r>
                      <a:r>
                        <a:rPr lang="en-GB" sz="1100" u="none" strike="noStrike" dirty="0" err="1">
                          <a:effectLst/>
                        </a:rPr>
                        <a:t>Supetar</a:t>
                      </a:r>
                      <a:endParaRPr lang="en-GB" sz="1100" b="1" i="0" u="none" strike="noStrike" dirty="0">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Drive: 29 mins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dirty="0">
                          <a:effectLst/>
                        </a:rPr>
                        <a:t>20.3 kms</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0234043"/>
                  </a:ext>
                </a:extLst>
              </a:tr>
              <a:tr h="182880">
                <a:tc>
                  <a:txBody>
                    <a:bodyPr/>
                    <a:lstStyle/>
                    <a:p>
                      <a:pPr algn="l" fontAlgn="b"/>
                      <a:r>
                        <a:rPr lang="en-GB" sz="1100" u="none" strike="noStrike" dirty="0">
                          <a:effectLst/>
                        </a:rPr>
                        <a:t>Taxi </a:t>
                      </a:r>
                      <a:r>
                        <a:rPr lang="en-GB" sz="1100" u="none" strike="noStrike" dirty="0" err="1">
                          <a:effectLst/>
                        </a:rPr>
                        <a:t>Brac</a:t>
                      </a:r>
                      <a:endParaRPr lang="en-GB" sz="1100" b="1" i="0" u="none" strike="noStrike" dirty="0">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Drive: 27 mins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dirty="0">
                          <a:effectLst/>
                        </a:rPr>
                        <a:t>18.4 km</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11454223"/>
                  </a:ext>
                </a:extLst>
              </a:tr>
            </a:tbl>
          </a:graphicData>
        </a:graphic>
      </p:graphicFrame>
      <p:graphicFrame>
        <p:nvGraphicFramePr>
          <p:cNvPr id="9" name="Table 8">
            <a:extLst>
              <a:ext uri="{FF2B5EF4-FFF2-40B4-BE49-F238E27FC236}">
                <a16:creationId xmlns:a16="http://schemas.microsoft.com/office/drawing/2014/main" id="{E29FA784-C1EA-4A5F-F7C1-E049ED02A488}"/>
              </a:ext>
            </a:extLst>
          </p:cNvPr>
          <p:cNvGraphicFramePr>
            <a:graphicFrameLocks noGrp="1"/>
          </p:cNvGraphicFramePr>
          <p:nvPr>
            <p:extLst>
              <p:ext uri="{D42A27DB-BD31-4B8C-83A1-F6EECF244321}">
                <p14:modId xmlns:p14="http://schemas.microsoft.com/office/powerpoint/2010/main" val="2061011239"/>
              </p:ext>
            </p:extLst>
          </p:nvPr>
        </p:nvGraphicFramePr>
        <p:xfrm>
          <a:off x="6722602" y="2606040"/>
          <a:ext cx="3898900" cy="1645920"/>
        </p:xfrm>
        <a:graphic>
          <a:graphicData uri="http://schemas.openxmlformats.org/drawingml/2006/table">
            <a:tbl>
              <a:tblPr>
                <a:tableStyleId>{5C22544A-7EE6-4342-B048-85BDC9FD1C3A}</a:tableStyleId>
              </a:tblPr>
              <a:tblGrid>
                <a:gridCol w="1955800">
                  <a:extLst>
                    <a:ext uri="{9D8B030D-6E8A-4147-A177-3AD203B41FA5}">
                      <a16:colId xmlns:a16="http://schemas.microsoft.com/office/drawing/2014/main" val="3382430560"/>
                    </a:ext>
                  </a:extLst>
                </a:gridCol>
                <a:gridCol w="1231900">
                  <a:extLst>
                    <a:ext uri="{9D8B030D-6E8A-4147-A177-3AD203B41FA5}">
                      <a16:colId xmlns:a16="http://schemas.microsoft.com/office/drawing/2014/main" val="3391326184"/>
                    </a:ext>
                  </a:extLst>
                </a:gridCol>
                <a:gridCol w="711200">
                  <a:extLst>
                    <a:ext uri="{9D8B030D-6E8A-4147-A177-3AD203B41FA5}">
                      <a16:colId xmlns:a16="http://schemas.microsoft.com/office/drawing/2014/main" val="1511482568"/>
                    </a:ext>
                  </a:extLst>
                </a:gridCol>
              </a:tblGrid>
              <a:tr h="182880">
                <a:tc>
                  <a:txBody>
                    <a:bodyPr/>
                    <a:lstStyle/>
                    <a:p>
                      <a:pPr algn="ctr" fontAlgn="b"/>
                      <a:r>
                        <a:rPr lang="en-GB" sz="1100" b="1" u="none" strike="noStrike" dirty="0">
                          <a:effectLst/>
                        </a:rPr>
                        <a:t>PLACES TO VISIT</a:t>
                      </a:r>
                      <a:endParaRPr lang="en-GB" sz="1100" b="1" i="0" u="none" strike="noStrike" dirty="0">
                        <a:solidFill>
                          <a:srgbClr val="FFFFFF"/>
                        </a:solidFill>
                        <a:effectLst/>
                        <a:latin typeface="Calibri" panose="020F0502020204030204" pitchFamily="34" charset="0"/>
                      </a:endParaRPr>
                    </a:p>
                  </a:txBody>
                  <a:tcPr marL="7620" marR="7620" marT="7620" marB="0" anchor="b"/>
                </a:tc>
                <a:tc>
                  <a:txBody>
                    <a:bodyPr/>
                    <a:lstStyle/>
                    <a:p>
                      <a:pPr algn="ctr" fontAlgn="b"/>
                      <a:r>
                        <a:rPr lang="en-GB" sz="1100" b="1" u="none" strike="noStrike" dirty="0">
                          <a:effectLst/>
                        </a:rPr>
                        <a:t>Travel Time</a:t>
                      </a:r>
                      <a:endParaRPr lang="en-GB" sz="1100" b="1" i="0" u="none" strike="noStrike" dirty="0">
                        <a:solidFill>
                          <a:srgbClr val="FFFFFF"/>
                        </a:solidFill>
                        <a:effectLst/>
                        <a:latin typeface="Calibri" panose="020F0502020204030204" pitchFamily="34" charset="0"/>
                      </a:endParaRPr>
                    </a:p>
                  </a:txBody>
                  <a:tcPr marL="7620" marR="7620" marT="7620" marB="0" anchor="b"/>
                </a:tc>
                <a:tc>
                  <a:txBody>
                    <a:bodyPr/>
                    <a:lstStyle/>
                    <a:p>
                      <a:pPr algn="ctr" fontAlgn="b"/>
                      <a:r>
                        <a:rPr lang="en-GB" sz="1100" b="1" u="none" strike="noStrike" dirty="0">
                          <a:effectLst/>
                        </a:rPr>
                        <a:t>Distance</a:t>
                      </a:r>
                      <a:endParaRPr lang="en-GB" sz="1100" b="1" i="0" u="none" strike="noStrike" dirty="0">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7536749"/>
                  </a:ext>
                </a:extLst>
              </a:tr>
              <a:tr h="182880">
                <a:tc>
                  <a:txBody>
                    <a:bodyPr/>
                    <a:lstStyle/>
                    <a:p>
                      <a:pPr algn="l" fontAlgn="b"/>
                      <a:r>
                        <a:rPr lang="en-GB" sz="1100" u="none" strike="noStrike">
                          <a:effectLst/>
                        </a:rPr>
                        <a:t>Vidova Gora</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 44 mins</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27.3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22039060"/>
                  </a:ext>
                </a:extLst>
              </a:tr>
              <a:tr h="182880">
                <a:tc>
                  <a:txBody>
                    <a:bodyPr/>
                    <a:lstStyle/>
                    <a:p>
                      <a:pPr algn="l" fontAlgn="b"/>
                      <a:r>
                        <a:rPr lang="en-GB" sz="1100" u="none" strike="noStrike">
                          <a:effectLst/>
                        </a:rPr>
                        <a:t>Museum Uja</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37 mins</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22.5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10209791"/>
                  </a:ext>
                </a:extLst>
              </a:tr>
              <a:tr h="182880">
                <a:tc>
                  <a:txBody>
                    <a:bodyPr/>
                    <a:lstStyle/>
                    <a:p>
                      <a:pPr algn="l" fontAlgn="b"/>
                      <a:r>
                        <a:rPr lang="de-DE" sz="1100" u="none" strike="noStrike">
                          <a:effectLst/>
                        </a:rPr>
                        <a:t>Zlatni Rat Beach (Golden Horn)</a:t>
                      </a:r>
                      <a:endParaRPr lang="de-DE"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Drive: 1 hour 2 min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45.9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03027525"/>
                  </a:ext>
                </a:extLst>
              </a:tr>
              <a:tr h="182880">
                <a:tc>
                  <a:txBody>
                    <a:bodyPr/>
                    <a:lstStyle/>
                    <a:p>
                      <a:pPr algn="l" fontAlgn="b"/>
                      <a:r>
                        <a:rPr lang="en-GB" sz="1100" u="none" strike="noStrike">
                          <a:effectLst/>
                        </a:rPr>
                        <a:t>Blaca</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45 min</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16.1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3549766"/>
                  </a:ext>
                </a:extLst>
              </a:tr>
              <a:tr h="182880">
                <a:tc>
                  <a:txBody>
                    <a:bodyPr/>
                    <a:lstStyle/>
                    <a:p>
                      <a:pPr algn="l" fontAlgn="b"/>
                      <a:r>
                        <a:rPr lang="en-GB" sz="1100" u="none" strike="noStrike">
                          <a:effectLst/>
                        </a:rPr>
                        <a:t>Supetar Bay</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39 mins</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24.4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34625668"/>
                  </a:ext>
                </a:extLst>
              </a:tr>
              <a:tr h="182880">
                <a:tc>
                  <a:txBody>
                    <a:bodyPr/>
                    <a:lstStyle/>
                    <a:p>
                      <a:pPr algn="l" fontAlgn="b"/>
                      <a:r>
                        <a:rPr lang="en-GB" sz="1100" u="none" strike="noStrike">
                          <a:effectLst/>
                        </a:rPr>
                        <a:t>Golden horn beach</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Drive: 1 hour 2 min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45.9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98081390"/>
                  </a:ext>
                </a:extLst>
              </a:tr>
              <a:tr h="182880">
                <a:tc>
                  <a:txBody>
                    <a:bodyPr/>
                    <a:lstStyle/>
                    <a:p>
                      <a:pPr algn="l" fontAlgn="b"/>
                      <a:r>
                        <a:rPr lang="en-GB" sz="1100" u="none" strike="noStrike">
                          <a:effectLst/>
                        </a:rPr>
                        <a:t>Supetar cemetery</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28 min</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18.9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0584100"/>
                  </a:ext>
                </a:extLst>
              </a:tr>
              <a:tr h="182880">
                <a:tc>
                  <a:txBody>
                    <a:bodyPr/>
                    <a:lstStyle/>
                    <a:p>
                      <a:pPr algn="l" fontAlgn="b"/>
                      <a:r>
                        <a:rPr lang="en-GB" sz="1100" u="none" strike="noStrike">
                          <a:effectLst/>
                        </a:rPr>
                        <a:t>Dominican Monastery</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nb-NO" sz="1100" u="none" strike="noStrike">
                          <a:effectLst/>
                        </a:rPr>
                        <a:t>Drive: 1 hr 1 min</a:t>
                      </a:r>
                      <a:endParaRPr lang="nb-NO"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dirty="0">
                          <a:effectLst/>
                        </a:rPr>
                        <a:t>18.9 km</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86591716"/>
                  </a:ext>
                </a:extLst>
              </a:tr>
            </a:tbl>
          </a:graphicData>
        </a:graphic>
      </p:graphicFrame>
      <p:graphicFrame>
        <p:nvGraphicFramePr>
          <p:cNvPr id="10" name="Table 9">
            <a:extLst>
              <a:ext uri="{FF2B5EF4-FFF2-40B4-BE49-F238E27FC236}">
                <a16:creationId xmlns:a16="http://schemas.microsoft.com/office/drawing/2014/main" id="{54903564-0B48-5A35-9A39-568E44761281}"/>
              </a:ext>
            </a:extLst>
          </p:cNvPr>
          <p:cNvGraphicFramePr>
            <a:graphicFrameLocks noGrp="1"/>
          </p:cNvGraphicFramePr>
          <p:nvPr>
            <p:extLst>
              <p:ext uri="{D42A27DB-BD31-4B8C-83A1-F6EECF244321}">
                <p14:modId xmlns:p14="http://schemas.microsoft.com/office/powerpoint/2010/main" val="1006010428"/>
              </p:ext>
            </p:extLst>
          </p:nvPr>
        </p:nvGraphicFramePr>
        <p:xfrm>
          <a:off x="3908118" y="4739148"/>
          <a:ext cx="3746500" cy="1455420"/>
        </p:xfrm>
        <a:graphic>
          <a:graphicData uri="http://schemas.openxmlformats.org/drawingml/2006/table">
            <a:tbl>
              <a:tblPr>
                <a:tableStyleId>{5C22544A-7EE6-4342-B048-85BDC9FD1C3A}</a:tableStyleId>
              </a:tblPr>
              <a:tblGrid>
                <a:gridCol w="1917700">
                  <a:extLst>
                    <a:ext uri="{9D8B030D-6E8A-4147-A177-3AD203B41FA5}">
                      <a16:colId xmlns:a16="http://schemas.microsoft.com/office/drawing/2014/main" val="117890767"/>
                    </a:ext>
                  </a:extLst>
                </a:gridCol>
                <a:gridCol w="1117600">
                  <a:extLst>
                    <a:ext uri="{9D8B030D-6E8A-4147-A177-3AD203B41FA5}">
                      <a16:colId xmlns:a16="http://schemas.microsoft.com/office/drawing/2014/main" val="1824315470"/>
                    </a:ext>
                  </a:extLst>
                </a:gridCol>
                <a:gridCol w="711200">
                  <a:extLst>
                    <a:ext uri="{9D8B030D-6E8A-4147-A177-3AD203B41FA5}">
                      <a16:colId xmlns:a16="http://schemas.microsoft.com/office/drawing/2014/main" val="707884904"/>
                    </a:ext>
                  </a:extLst>
                </a:gridCol>
              </a:tblGrid>
              <a:tr h="117179">
                <a:tc>
                  <a:txBody>
                    <a:bodyPr/>
                    <a:lstStyle/>
                    <a:p>
                      <a:pPr algn="ctr" fontAlgn="b"/>
                      <a:r>
                        <a:rPr lang="en-GB" sz="1100" b="1" u="none" strike="noStrike" dirty="0">
                          <a:effectLst/>
                        </a:rPr>
                        <a:t>RESTAURANTS &amp; WINE</a:t>
                      </a:r>
                      <a:endParaRPr lang="en-GB" sz="1100" b="1" i="0" u="none" strike="noStrike" dirty="0">
                        <a:solidFill>
                          <a:srgbClr val="FFFFFF"/>
                        </a:solidFill>
                        <a:effectLst/>
                        <a:latin typeface="Calibri" panose="020F0502020204030204" pitchFamily="34" charset="0"/>
                      </a:endParaRPr>
                    </a:p>
                  </a:txBody>
                  <a:tcPr marL="7620" marR="7620" marT="7620" marB="0" anchor="b"/>
                </a:tc>
                <a:tc>
                  <a:txBody>
                    <a:bodyPr/>
                    <a:lstStyle/>
                    <a:p>
                      <a:pPr algn="ctr" fontAlgn="b"/>
                      <a:r>
                        <a:rPr lang="en-GB" sz="1100" b="1" u="none" strike="noStrike" dirty="0">
                          <a:effectLst/>
                        </a:rPr>
                        <a:t>Travel Time</a:t>
                      </a:r>
                      <a:endParaRPr lang="en-GB" sz="1100" b="1" i="0" u="none" strike="noStrike" dirty="0">
                        <a:solidFill>
                          <a:srgbClr val="FFFFFF"/>
                        </a:solidFill>
                        <a:effectLst/>
                        <a:latin typeface="Calibri" panose="020F0502020204030204" pitchFamily="34" charset="0"/>
                      </a:endParaRPr>
                    </a:p>
                  </a:txBody>
                  <a:tcPr marL="7620" marR="7620" marT="7620" marB="0" anchor="b"/>
                </a:tc>
                <a:tc>
                  <a:txBody>
                    <a:bodyPr/>
                    <a:lstStyle/>
                    <a:p>
                      <a:pPr algn="ctr" fontAlgn="b"/>
                      <a:r>
                        <a:rPr lang="en-GB" sz="1100" b="1" u="none" strike="noStrike" dirty="0">
                          <a:effectLst/>
                        </a:rPr>
                        <a:t>Distance</a:t>
                      </a:r>
                      <a:endParaRPr lang="en-GB" sz="1100" b="1" i="0" u="none" strike="noStrike" dirty="0">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63817752"/>
                  </a:ext>
                </a:extLst>
              </a:tr>
              <a:tr h="182880">
                <a:tc>
                  <a:txBody>
                    <a:bodyPr/>
                    <a:lstStyle/>
                    <a:p>
                      <a:pPr algn="l" fontAlgn="b"/>
                      <a:r>
                        <a:rPr lang="en-GB" sz="1100" u="none" strike="noStrike">
                          <a:effectLst/>
                        </a:rPr>
                        <a:t>Wine tasting Brac</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28 mins</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17.3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5235257"/>
                  </a:ext>
                </a:extLst>
              </a:tr>
              <a:tr h="182880">
                <a:tc>
                  <a:txBody>
                    <a:bodyPr/>
                    <a:lstStyle/>
                    <a:p>
                      <a:pPr algn="l" fontAlgn="b"/>
                      <a:r>
                        <a:rPr lang="en-GB" sz="1100" u="none" strike="noStrike">
                          <a:effectLst/>
                        </a:rPr>
                        <a:t>Stina Winery</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1 hr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45.2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00935"/>
                  </a:ext>
                </a:extLst>
              </a:tr>
              <a:tr h="182880">
                <a:tc>
                  <a:txBody>
                    <a:bodyPr/>
                    <a:lstStyle/>
                    <a:p>
                      <a:pPr algn="l" fontAlgn="b"/>
                      <a:r>
                        <a:rPr lang="en-GB" sz="1100" u="none" strike="noStrike">
                          <a:effectLst/>
                        </a:rPr>
                        <a:t>Wine tasting Hrapocusa Brac</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1 hr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29.5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29876145"/>
                  </a:ext>
                </a:extLst>
              </a:tr>
              <a:tr h="182880">
                <a:tc>
                  <a:txBody>
                    <a:bodyPr/>
                    <a:lstStyle/>
                    <a:p>
                      <a:pPr algn="l" fontAlgn="b"/>
                      <a:r>
                        <a:rPr lang="en-GB" sz="1100" u="none" strike="noStrike">
                          <a:effectLst/>
                        </a:rPr>
                        <a:t>Konoba Kala </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29 min</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19.4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57735239"/>
                  </a:ext>
                </a:extLst>
              </a:tr>
              <a:tr h="182880">
                <a:tc>
                  <a:txBody>
                    <a:bodyPr/>
                    <a:lstStyle/>
                    <a:p>
                      <a:pPr algn="l" fontAlgn="b"/>
                      <a:r>
                        <a:rPr lang="en-GB" sz="1100" u="none" strike="noStrike" dirty="0" err="1">
                          <a:effectLst/>
                        </a:rPr>
                        <a:t>Zalogajnica</a:t>
                      </a:r>
                      <a:r>
                        <a:rPr lang="en-GB" sz="1100" u="none" strike="noStrike" dirty="0">
                          <a:effectLst/>
                        </a:rPr>
                        <a:t> "Restaurant Bago"</a:t>
                      </a:r>
                      <a:endParaRPr lang="en-GB" sz="1100" b="1" i="0" u="none" strike="noStrike" dirty="0">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13 min</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3.8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42389107"/>
                  </a:ext>
                </a:extLst>
              </a:tr>
              <a:tr h="182880">
                <a:tc>
                  <a:txBody>
                    <a:bodyPr/>
                    <a:lstStyle/>
                    <a:p>
                      <a:pPr algn="l" fontAlgn="b"/>
                      <a:r>
                        <a:rPr lang="en-GB" sz="1100" u="none" strike="noStrike">
                          <a:effectLst/>
                        </a:rPr>
                        <a:t>Konoba Kopačina</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26 min</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a:effectLst/>
                        </a:rPr>
                        <a:t>16.3 km</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8521885"/>
                  </a:ext>
                </a:extLst>
              </a:tr>
              <a:tr h="182880">
                <a:tc>
                  <a:txBody>
                    <a:bodyPr/>
                    <a:lstStyle/>
                    <a:p>
                      <a:pPr algn="l" fontAlgn="b"/>
                      <a:r>
                        <a:rPr lang="en-GB" sz="1100" u="none" strike="noStrike">
                          <a:effectLst/>
                        </a:rPr>
                        <a:t>Restaurant - Konoba Štorija</a:t>
                      </a:r>
                      <a:endParaRPr lang="en-GB" sz="1100" b="1" i="0" u="none" strike="noStrike">
                        <a:solidFill>
                          <a:srgbClr val="C65911"/>
                        </a:solidFill>
                        <a:effectLst/>
                        <a:latin typeface="Calibri" panose="020F0502020204030204" pitchFamily="34" charset="0"/>
                      </a:endParaRPr>
                    </a:p>
                  </a:txBody>
                  <a:tcPr marL="7620" marR="7620" marT="7620" marB="0" anchor="b"/>
                </a:tc>
                <a:tc>
                  <a:txBody>
                    <a:bodyPr/>
                    <a:lstStyle/>
                    <a:p>
                      <a:pPr algn="l" fontAlgn="b"/>
                      <a:r>
                        <a:rPr lang="en-GB" sz="1100" u="none" strike="noStrike">
                          <a:effectLst/>
                        </a:rPr>
                        <a:t>Drive: 24 min</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u="none" strike="noStrike" dirty="0">
                          <a:effectLst/>
                        </a:rPr>
                        <a:t>17.7 km</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7554822"/>
                  </a:ext>
                </a:extLst>
              </a:tr>
            </a:tbl>
          </a:graphicData>
        </a:graphic>
      </p:graphicFrame>
      <p:graphicFrame>
        <p:nvGraphicFramePr>
          <p:cNvPr id="3" name="Diagram 2">
            <a:extLst>
              <a:ext uri="{FF2B5EF4-FFF2-40B4-BE49-F238E27FC236}">
                <a16:creationId xmlns:a16="http://schemas.microsoft.com/office/drawing/2014/main" id="{637C57A9-F6EC-4E10-4DA0-B472EED6D928}"/>
              </a:ext>
            </a:extLst>
          </p:cNvPr>
          <p:cNvGraphicFramePr/>
          <p:nvPr>
            <p:extLst>
              <p:ext uri="{D42A27DB-BD31-4B8C-83A1-F6EECF244321}">
                <p14:modId xmlns:p14="http://schemas.microsoft.com/office/powerpoint/2010/main" val="3785288697"/>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F7823C22-46B6-2C53-205A-10E6D6503266}"/>
              </a:ext>
            </a:extLst>
          </p:cNvPr>
          <p:cNvGraphicFramePr/>
          <p:nvPr>
            <p:extLst>
              <p:ext uri="{D42A27DB-BD31-4B8C-83A1-F6EECF244321}">
                <p14:modId xmlns:p14="http://schemas.microsoft.com/office/powerpoint/2010/main" val="897451879"/>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46166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9A0004-FE37-4AB8-BAC7-8205BE844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566" y="5339495"/>
            <a:ext cx="4065563" cy="1157601"/>
          </a:xfrm>
          <a:prstGeom prst="rect">
            <a:avLst/>
          </a:prstGeom>
        </p:spPr>
      </p:pic>
      <p:pic>
        <p:nvPicPr>
          <p:cNvPr id="5" name="Picture 4">
            <a:extLst>
              <a:ext uri="{FF2B5EF4-FFF2-40B4-BE49-F238E27FC236}">
                <a16:creationId xmlns:a16="http://schemas.microsoft.com/office/drawing/2014/main" id="{DCEB6FC8-306F-4CDB-AA7E-E6DAA80A0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923" y="1394904"/>
            <a:ext cx="3612514" cy="2409418"/>
          </a:xfrm>
          <a:prstGeom prst="rect">
            <a:avLst/>
          </a:prstGeom>
        </p:spPr>
      </p:pic>
      <p:sp>
        <p:nvSpPr>
          <p:cNvPr id="2" name="Title 1">
            <a:extLst>
              <a:ext uri="{FF2B5EF4-FFF2-40B4-BE49-F238E27FC236}">
                <a16:creationId xmlns:a16="http://schemas.microsoft.com/office/drawing/2014/main" id="{9222047D-5A4D-CE45-0195-983422DD0451}"/>
              </a:ext>
            </a:extLst>
          </p:cNvPr>
          <p:cNvSpPr>
            <a:spLocks noGrp="1"/>
          </p:cNvSpPr>
          <p:nvPr>
            <p:ph type="title"/>
          </p:nvPr>
        </p:nvSpPr>
        <p:spPr>
          <a:xfrm>
            <a:off x="126609" y="148766"/>
            <a:ext cx="11957539" cy="1173597"/>
          </a:xfrm>
        </p:spPr>
        <p:txBody>
          <a:bodyPr>
            <a:normAutofit/>
          </a:bodyPr>
          <a:lstStyle/>
          <a:p>
            <a:r>
              <a:rPr lang="en-US" sz="3600" dirty="0"/>
              <a:t>Hotspots for tourists in BRAC</a:t>
            </a:r>
            <a:endParaRPr lang="en-GB" sz="3600" dirty="0"/>
          </a:p>
        </p:txBody>
      </p:sp>
      <p:sp>
        <p:nvSpPr>
          <p:cNvPr id="3" name="Content Placeholder 2">
            <a:extLst>
              <a:ext uri="{FF2B5EF4-FFF2-40B4-BE49-F238E27FC236}">
                <a16:creationId xmlns:a16="http://schemas.microsoft.com/office/drawing/2014/main" id="{D9250910-D5BD-0876-AAF5-18B6C02ACC32}"/>
              </a:ext>
            </a:extLst>
          </p:cNvPr>
          <p:cNvSpPr>
            <a:spLocks noGrp="1"/>
          </p:cNvSpPr>
          <p:nvPr>
            <p:ph idx="1"/>
          </p:nvPr>
        </p:nvSpPr>
        <p:spPr>
          <a:xfrm>
            <a:off x="126609" y="1477108"/>
            <a:ext cx="7455877" cy="1491175"/>
          </a:xfrm>
        </p:spPr>
        <p:txBody>
          <a:bodyPr/>
          <a:lstStyle/>
          <a:p>
            <a:r>
              <a:rPr lang="en-GB" dirty="0"/>
              <a:t>BOL – It is one of the most famous spots in the Island of Brac where it attracts countless tourists every year. The place is located at the foothills of </a:t>
            </a:r>
            <a:r>
              <a:rPr lang="en-GB" dirty="0" err="1"/>
              <a:t>Vidova</a:t>
            </a:r>
            <a:r>
              <a:rPr lang="en-GB" dirty="0"/>
              <a:t> Gora and next to the famous Golden Horn. It is known for its beautiful beaches and its charming old town. Tourists can also enjoy local food and wineries with breath-taking views. </a:t>
            </a:r>
          </a:p>
        </p:txBody>
      </p:sp>
      <p:sp>
        <p:nvSpPr>
          <p:cNvPr id="6" name="TextBox 5">
            <a:extLst>
              <a:ext uri="{FF2B5EF4-FFF2-40B4-BE49-F238E27FC236}">
                <a16:creationId xmlns:a16="http://schemas.microsoft.com/office/drawing/2014/main" id="{7E9280E7-10E7-4FED-AC1F-0A6B31DFF76A}"/>
              </a:ext>
            </a:extLst>
          </p:cNvPr>
          <p:cNvSpPr txBox="1"/>
          <p:nvPr/>
        </p:nvSpPr>
        <p:spPr>
          <a:xfrm>
            <a:off x="126608" y="3244334"/>
            <a:ext cx="7357403"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Zlatni</a:t>
            </a:r>
            <a:r>
              <a:rPr lang="en-US" dirty="0"/>
              <a:t> Rat Beach (Golden Horn) – Located in the south of the island, close to Bol and is a must visit for all tourists. A unique crescent shape looking like a Golden Horn stretches almost 500 meters into the sea. The shape of this pebbled beach changes based on currents and tides. </a:t>
            </a:r>
          </a:p>
        </p:txBody>
      </p:sp>
      <p:pic>
        <p:nvPicPr>
          <p:cNvPr id="8" name="Picture 7">
            <a:extLst>
              <a:ext uri="{FF2B5EF4-FFF2-40B4-BE49-F238E27FC236}">
                <a16:creationId xmlns:a16="http://schemas.microsoft.com/office/drawing/2014/main" id="{1F2DBEC5-AD68-4E32-BB76-C7F879DDCC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14" y="4444663"/>
            <a:ext cx="3375757" cy="1951163"/>
          </a:xfrm>
          <a:prstGeom prst="rect">
            <a:avLst/>
          </a:prstGeom>
        </p:spPr>
      </p:pic>
      <p:sp>
        <p:nvSpPr>
          <p:cNvPr id="9" name="TextBox 8">
            <a:extLst>
              <a:ext uri="{FF2B5EF4-FFF2-40B4-BE49-F238E27FC236}">
                <a16:creationId xmlns:a16="http://schemas.microsoft.com/office/drawing/2014/main" id="{04A5AD1D-632C-440B-B945-545CCA4AB86E}"/>
              </a:ext>
            </a:extLst>
          </p:cNvPr>
          <p:cNvSpPr txBox="1"/>
          <p:nvPr/>
        </p:nvSpPr>
        <p:spPr>
          <a:xfrm>
            <a:off x="4881489" y="4444663"/>
            <a:ext cx="6721474"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Blaca</a:t>
            </a:r>
            <a:r>
              <a:rPr lang="en-US" dirty="0"/>
              <a:t> Hermitage (Cave Monastery) – Located on a huge cliff in the interior of the island, the monastery was founded in 16</a:t>
            </a:r>
            <a:r>
              <a:rPr lang="en-US" baseline="30000" dirty="0"/>
              <a:t>th</a:t>
            </a:r>
            <a:r>
              <a:rPr lang="en-US" dirty="0"/>
              <a:t> Century by Glagolitic monks. The museum can be reached by a short hike. </a:t>
            </a:r>
          </a:p>
        </p:txBody>
      </p:sp>
      <p:graphicFrame>
        <p:nvGraphicFramePr>
          <p:cNvPr id="4" name="Diagram 3">
            <a:extLst>
              <a:ext uri="{FF2B5EF4-FFF2-40B4-BE49-F238E27FC236}">
                <a16:creationId xmlns:a16="http://schemas.microsoft.com/office/drawing/2014/main" id="{BAA43901-B973-FBBC-485C-99258902C728}"/>
              </a:ext>
            </a:extLst>
          </p:cNvPr>
          <p:cNvGraphicFramePr/>
          <p:nvPr>
            <p:extLst>
              <p:ext uri="{D42A27DB-BD31-4B8C-83A1-F6EECF244321}">
                <p14:modId xmlns:p14="http://schemas.microsoft.com/office/powerpoint/2010/main" val="3785288697"/>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Diagram 6">
            <a:extLst>
              <a:ext uri="{FF2B5EF4-FFF2-40B4-BE49-F238E27FC236}">
                <a16:creationId xmlns:a16="http://schemas.microsoft.com/office/drawing/2014/main" id="{13374A42-D826-68A7-8D5C-CAD6CEF07B32}"/>
              </a:ext>
            </a:extLst>
          </p:cNvPr>
          <p:cNvGraphicFramePr/>
          <p:nvPr>
            <p:extLst>
              <p:ext uri="{D42A27DB-BD31-4B8C-83A1-F6EECF244321}">
                <p14:modId xmlns:p14="http://schemas.microsoft.com/office/powerpoint/2010/main" val="897451879"/>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074475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806D-F66E-41AA-AAB8-3A38F48C99A6}"/>
              </a:ext>
            </a:extLst>
          </p:cNvPr>
          <p:cNvSpPr>
            <a:spLocks noGrp="1"/>
          </p:cNvSpPr>
          <p:nvPr>
            <p:ph type="title"/>
          </p:nvPr>
        </p:nvSpPr>
        <p:spPr>
          <a:xfrm>
            <a:off x="267286" y="176902"/>
            <a:ext cx="11718388" cy="941072"/>
          </a:xfrm>
        </p:spPr>
        <p:txBody>
          <a:bodyPr/>
          <a:lstStyle/>
          <a:p>
            <a:r>
              <a:rPr lang="en-US" dirty="0"/>
              <a:t>Hotspots for tourists in BRAC</a:t>
            </a:r>
          </a:p>
        </p:txBody>
      </p:sp>
      <p:sp>
        <p:nvSpPr>
          <p:cNvPr id="4" name="TextBox 3">
            <a:extLst>
              <a:ext uri="{FF2B5EF4-FFF2-40B4-BE49-F238E27FC236}">
                <a16:creationId xmlns:a16="http://schemas.microsoft.com/office/drawing/2014/main" id="{553EE935-6D41-4416-BA8D-1858BAED8E43}"/>
              </a:ext>
            </a:extLst>
          </p:cNvPr>
          <p:cNvSpPr txBox="1"/>
          <p:nvPr/>
        </p:nvSpPr>
        <p:spPr>
          <a:xfrm>
            <a:off x="267286" y="1364567"/>
            <a:ext cx="772316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Supetar – It is one of the largest town in the island with 3,500 population. It is located on the north coast and can be easily visited by a ferry from Split. With cozy restaurants and </a:t>
            </a:r>
            <a:r>
              <a:rPr lang="en-US" dirty="0" err="1"/>
              <a:t>konobas</a:t>
            </a:r>
            <a:r>
              <a:rPr lang="en-US" dirty="0"/>
              <a:t> line and the various parish churches are a must visit. </a:t>
            </a:r>
          </a:p>
        </p:txBody>
      </p:sp>
      <p:pic>
        <p:nvPicPr>
          <p:cNvPr id="6" name="Picture 5">
            <a:extLst>
              <a:ext uri="{FF2B5EF4-FFF2-40B4-BE49-F238E27FC236}">
                <a16:creationId xmlns:a16="http://schemas.microsoft.com/office/drawing/2014/main" id="{7756B1D7-C3FE-4D66-8B15-EE8104FC7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449" y="1153211"/>
            <a:ext cx="3545059" cy="1623039"/>
          </a:xfrm>
          <a:prstGeom prst="rect">
            <a:avLst/>
          </a:prstGeom>
        </p:spPr>
      </p:pic>
      <p:sp>
        <p:nvSpPr>
          <p:cNvPr id="7" name="TextBox 6">
            <a:extLst>
              <a:ext uri="{FF2B5EF4-FFF2-40B4-BE49-F238E27FC236}">
                <a16:creationId xmlns:a16="http://schemas.microsoft.com/office/drawing/2014/main" id="{C7029F14-AB16-4DF0-B304-A7BEF967885F}"/>
              </a:ext>
            </a:extLst>
          </p:cNvPr>
          <p:cNvSpPr txBox="1"/>
          <p:nvPr/>
        </p:nvSpPr>
        <p:spPr>
          <a:xfrm>
            <a:off x="3454402" y="3022843"/>
            <a:ext cx="772316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Mountain </a:t>
            </a:r>
            <a:r>
              <a:rPr lang="en-US" dirty="0" err="1"/>
              <a:t>Vidora</a:t>
            </a:r>
            <a:r>
              <a:rPr lang="en-US" dirty="0"/>
              <a:t> Gora – With a height of 778 meters from the sea level, it is one of the highest mountain in Croatia. The Golden Horn, and Hvar can be seen from the top. One can either take their car or hike from Bol for 2.5 hours. </a:t>
            </a:r>
          </a:p>
        </p:txBody>
      </p:sp>
      <p:pic>
        <p:nvPicPr>
          <p:cNvPr id="9" name="Picture 8">
            <a:extLst>
              <a:ext uri="{FF2B5EF4-FFF2-40B4-BE49-F238E27FC236}">
                <a16:creationId xmlns:a16="http://schemas.microsoft.com/office/drawing/2014/main" id="{994D9FAD-139D-4267-93A0-7BA039E10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86" y="2776250"/>
            <a:ext cx="3090162" cy="1951380"/>
          </a:xfrm>
          <a:prstGeom prst="rect">
            <a:avLst/>
          </a:prstGeom>
        </p:spPr>
      </p:pic>
      <p:sp>
        <p:nvSpPr>
          <p:cNvPr id="10" name="TextBox 9">
            <a:extLst>
              <a:ext uri="{FF2B5EF4-FFF2-40B4-BE49-F238E27FC236}">
                <a16:creationId xmlns:a16="http://schemas.microsoft.com/office/drawing/2014/main" id="{60E84634-2DF3-403E-9367-783E8E87BD73}"/>
              </a:ext>
            </a:extLst>
          </p:cNvPr>
          <p:cNvSpPr txBox="1"/>
          <p:nvPr/>
        </p:nvSpPr>
        <p:spPr>
          <a:xfrm>
            <a:off x="267286" y="5036233"/>
            <a:ext cx="7723162" cy="923330"/>
          </a:xfrm>
          <a:prstGeom prst="rect">
            <a:avLst/>
          </a:prstGeom>
          <a:noFill/>
        </p:spPr>
        <p:txBody>
          <a:bodyPr wrap="square" rtlCol="0">
            <a:spAutoFit/>
          </a:bodyPr>
          <a:lstStyle/>
          <a:p>
            <a:pPr marL="285750" indent="-285750">
              <a:buFont typeface="Arial" panose="020B0604020202020204" pitchFamily="34" charset="0"/>
              <a:buChar char="•"/>
            </a:pPr>
            <a:r>
              <a:rPr lang="en-US" dirty="0"/>
              <a:t>Dominican Monastery – Established in 1475, it is one of the most beautiful attractions on the southern coast of Brac. It is located on a small peninsula of </a:t>
            </a:r>
            <a:r>
              <a:rPr lang="en-US" dirty="0" err="1"/>
              <a:t>Glavica</a:t>
            </a:r>
            <a:r>
              <a:rPr lang="en-US" dirty="0"/>
              <a:t> and surrounded by the </a:t>
            </a:r>
            <a:r>
              <a:rPr lang="en-US" dirty="0" err="1"/>
              <a:t>Bijela</a:t>
            </a:r>
            <a:r>
              <a:rPr lang="en-US" dirty="0"/>
              <a:t> </a:t>
            </a:r>
            <a:r>
              <a:rPr lang="en-US" dirty="0" err="1"/>
              <a:t>Kuca</a:t>
            </a:r>
            <a:r>
              <a:rPr lang="en-US" dirty="0"/>
              <a:t> and </a:t>
            </a:r>
            <a:r>
              <a:rPr lang="en-US" dirty="0" err="1"/>
              <a:t>Martinica</a:t>
            </a:r>
            <a:r>
              <a:rPr lang="en-US" dirty="0"/>
              <a:t> Beach. </a:t>
            </a:r>
          </a:p>
        </p:txBody>
      </p:sp>
      <p:pic>
        <p:nvPicPr>
          <p:cNvPr id="12" name="Picture 11">
            <a:extLst>
              <a:ext uri="{FF2B5EF4-FFF2-40B4-BE49-F238E27FC236}">
                <a16:creationId xmlns:a16="http://schemas.microsoft.com/office/drawing/2014/main" id="{765F30D1-E279-4ECD-8DF8-0F3D4ED4A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9703" y="4363127"/>
            <a:ext cx="3406549" cy="2269541"/>
          </a:xfrm>
          <a:prstGeom prst="rect">
            <a:avLst/>
          </a:prstGeom>
        </p:spPr>
      </p:pic>
      <p:graphicFrame>
        <p:nvGraphicFramePr>
          <p:cNvPr id="3" name="Diagram 2">
            <a:extLst>
              <a:ext uri="{FF2B5EF4-FFF2-40B4-BE49-F238E27FC236}">
                <a16:creationId xmlns:a16="http://schemas.microsoft.com/office/drawing/2014/main" id="{78472101-0FBC-CD17-9106-22FA3BE128A8}"/>
              </a:ext>
            </a:extLst>
          </p:cNvPr>
          <p:cNvGraphicFramePr/>
          <p:nvPr>
            <p:extLst>
              <p:ext uri="{D42A27DB-BD31-4B8C-83A1-F6EECF244321}">
                <p14:modId xmlns:p14="http://schemas.microsoft.com/office/powerpoint/2010/main" val="3785288697"/>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Diagram 4">
            <a:extLst>
              <a:ext uri="{FF2B5EF4-FFF2-40B4-BE49-F238E27FC236}">
                <a16:creationId xmlns:a16="http://schemas.microsoft.com/office/drawing/2014/main" id="{B9FEED22-D946-77DB-EA89-6CFE39C02EC8}"/>
              </a:ext>
            </a:extLst>
          </p:cNvPr>
          <p:cNvGraphicFramePr/>
          <p:nvPr>
            <p:extLst>
              <p:ext uri="{D42A27DB-BD31-4B8C-83A1-F6EECF244321}">
                <p14:modId xmlns:p14="http://schemas.microsoft.com/office/powerpoint/2010/main" val="897451879"/>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916084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BA6E-5377-15CB-64B9-088C647FC035}"/>
              </a:ext>
            </a:extLst>
          </p:cNvPr>
          <p:cNvSpPr>
            <a:spLocks noGrp="1"/>
          </p:cNvSpPr>
          <p:nvPr>
            <p:ph type="title"/>
          </p:nvPr>
        </p:nvSpPr>
        <p:spPr>
          <a:xfrm>
            <a:off x="2231136" y="453414"/>
            <a:ext cx="7729728" cy="1188720"/>
          </a:xfrm>
        </p:spPr>
        <p:txBody>
          <a:bodyPr/>
          <a:lstStyle/>
          <a:p>
            <a:r>
              <a:rPr lang="en-US" dirty="0"/>
              <a:t>BRAC – An All season destination</a:t>
            </a:r>
            <a:endParaRPr lang="en-GB" dirty="0"/>
          </a:p>
        </p:txBody>
      </p:sp>
      <p:pic>
        <p:nvPicPr>
          <p:cNvPr id="11" name="Picture 10">
            <a:extLst>
              <a:ext uri="{FF2B5EF4-FFF2-40B4-BE49-F238E27FC236}">
                <a16:creationId xmlns:a16="http://schemas.microsoft.com/office/drawing/2014/main" id="{0D8947A8-9DD0-D0F1-A606-4F53339108E1}"/>
              </a:ext>
            </a:extLst>
          </p:cNvPr>
          <p:cNvPicPr>
            <a:picLocks noChangeAspect="1"/>
          </p:cNvPicPr>
          <p:nvPr/>
        </p:nvPicPr>
        <p:blipFill>
          <a:blip r:embed="rId2"/>
          <a:stretch>
            <a:fillRect/>
          </a:stretch>
        </p:blipFill>
        <p:spPr>
          <a:xfrm>
            <a:off x="3798637" y="1937736"/>
            <a:ext cx="2006989" cy="1419357"/>
          </a:xfrm>
          <a:prstGeom prst="rect">
            <a:avLst/>
          </a:prstGeom>
        </p:spPr>
      </p:pic>
      <p:pic>
        <p:nvPicPr>
          <p:cNvPr id="13" name="Picture 12">
            <a:extLst>
              <a:ext uri="{FF2B5EF4-FFF2-40B4-BE49-F238E27FC236}">
                <a16:creationId xmlns:a16="http://schemas.microsoft.com/office/drawing/2014/main" id="{B283E280-ECA8-2322-993E-58A0635711F2}"/>
              </a:ext>
            </a:extLst>
          </p:cNvPr>
          <p:cNvPicPr>
            <a:picLocks noChangeAspect="1"/>
          </p:cNvPicPr>
          <p:nvPr/>
        </p:nvPicPr>
        <p:blipFill>
          <a:blip r:embed="rId3"/>
          <a:stretch>
            <a:fillRect/>
          </a:stretch>
        </p:blipFill>
        <p:spPr>
          <a:xfrm>
            <a:off x="6577781" y="2009644"/>
            <a:ext cx="2005946" cy="1418619"/>
          </a:xfrm>
          <a:prstGeom prst="rect">
            <a:avLst/>
          </a:prstGeom>
        </p:spPr>
      </p:pic>
      <p:pic>
        <p:nvPicPr>
          <p:cNvPr id="15" name="Picture 14">
            <a:extLst>
              <a:ext uri="{FF2B5EF4-FFF2-40B4-BE49-F238E27FC236}">
                <a16:creationId xmlns:a16="http://schemas.microsoft.com/office/drawing/2014/main" id="{4C7D7363-894D-C6B4-26CA-91128DB229D2}"/>
              </a:ext>
            </a:extLst>
          </p:cNvPr>
          <p:cNvPicPr>
            <a:picLocks noChangeAspect="1"/>
          </p:cNvPicPr>
          <p:nvPr/>
        </p:nvPicPr>
        <p:blipFill>
          <a:blip r:embed="rId4"/>
          <a:stretch>
            <a:fillRect/>
          </a:stretch>
        </p:blipFill>
        <p:spPr>
          <a:xfrm>
            <a:off x="9178810" y="1963965"/>
            <a:ext cx="2079125" cy="1481146"/>
          </a:xfrm>
          <a:prstGeom prst="rect">
            <a:avLst/>
          </a:prstGeom>
        </p:spPr>
      </p:pic>
      <p:pic>
        <p:nvPicPr>
          <p:cNvPr id="17" name="Picture 16">
            <a:extLst>
              <a:ext uri="{FF2B5EF4-FFF2-40B4-BE49-F238E27FC236}">
                <a16:creationId xmlns:a16="http://schemas.microsoft.com/office/drawing/2014/main" id="{47B0E76B-CD63-91E8-DD64-4F0FF08E74C2}"/>
              </a:ext>
            </a:extLst>
          </p:cNvPr>
          <p:cNvPicPr>
            <a:picLocks noChangeAspect="1"/>
          </p:cNvPicPr>
          <p:nvPr/>
        </p:nvPicPr>
        <p:blipFill>
          <a:blip r:embed="rId5"/>
          <a:stretch>
            <a:fillRect/>
          </a:stretch>
        </p:blipFill>
        <p:spPr>
          <a:xfrm>
            <a:off x="834534" y="1945263"/>
            <a:ext cx="2006989" cy="1457992"/>
          </a:xfrm>
          <a:prstGeom prst="rect">
            <a:avLst/>
          </a:prstGeom>
        </p:spPr>
      </p:pic>
      <p:sp>
        <p:nvSpPr>
          <p:cNvPr id="18" name="Rectangle: Rounded Corners 17">
            <a:extLst>
              <a:ext uri="{FF2B5EF4-FFF2-40B4-BE49-F238E27FC236}">
                <a16:creationId xmlns:a16="http://schemas.microsoft.com/office/drawing/2014/main" id="{F4784009-ECDC-82FF-25DE-CDB8E47CD949}"/>
              </a:ext>
            </a:extLst>
          </p:cNvPr>
          <p:cNvSpPr/>
          <p:nvPr/>
        </p:nvSpPr>
        <p:spPr>
          <a:xfrm>
            <a:off x="834534" y="3445111"/>
            <a:ext cx="1938163" cy="3290826"/>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just"/>
            <a:r>
              <a:rPr lang="en-US" sz="1300" dirty="0"/>
              <a:t>The best times to visit Brac are in the late spring and early fall. The weather is frequently warm and dry from mid-May to mid-June, making it ideal for touring the island. Bright blue skies, aromatic, emerald-green forests, and lovely towns emerging from their winter hibernation. </a:t>
            </a:r>
            <a:endParaRPr lang="en-GB" sz="1300" dirty="0"/>
          </a:p>
        </p:txBody>
      </p:sp>
      <p:sp>
        <p:nvSpPr>
          <p:cNvPr id="19" name="Rectangle: Rounded Corners 18">
            <a:extLst>
              <a:ext uri="{FF2B5EF4-FFF2-40B4-BE49-F238E27FC236}">
                <a16:creationId xmlns:a16="http://schemas.microsoft.com/office/drawing/2014/main" id="{0BEF15DA-BFC5-AE91-6A71-E19EAEB0A5E6}"/>
              </a:ext>
            </a:extLst>
          </p:cNvPr>
          <p:cNvSpPr/>
          <p:nvPr/>
        </p:nvSpPr>
        <p:spPr>
          <a:xfrm>
            <a:off x="3833049" y="3445111"/>
            <a:ext cx="1938163" cy="3290826"/>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just"/>
            <a:r>
              <a:rPr lang="en-US" sz="1300" dirty="0"/>
              <a:t>The sunniest season provides an abundance of daylight for activities like going on excursions, attending summer festivals, concerts, and open-air events, and visiting some of the innumerable beaches that are splashed by the waves of one's fantasies. </a:t>
            </a:r>
            <a:endParaRPr lang="en-GB" sz="1300" dirty="0"/>
          </a:p>
        </p:txBody>
      </p:sp>
      <p:sp>
        <p:nvSpPr>
          <p:cNvPr id="20" name="Rectangle: Rounded Corners 19">
            <a:extLst>
              <a:ext uri="{FF2B5EF4-FFF2-40B4-BE49-F238E27FC236}">
                <a16:creationId xmlns:a16="http://schemas.microsoft.com/office/drawing/2014/main" id="{CBCFA63F-6138-607D-761F-22437E2D4888}"/>
              </a:ext>
            </a:extLst>
          </p:cNvPr>
          <p:cNvSpPr/>
          <p:nvPr/>
        </p:nvSpPr>
        <p:spPr>
          <a:xfrm>
            <a:off x="6645564" y="3500283"/>
            <a:ext cx="1938163" cy="3235653"/>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just"/>
            <a:r>
              <a:rPr lang="en-US" sz="1300" dirty="0"/>
              <a:t>As the people thin down along with the temps, nature begins creating a mystical mosaic of shifting hues. The best part is that the towns and cities are ripe with the fruits of fall, and a magical day spent in nature and watching the sun set is a wonderful ode to life.</a:t>
            </a:r>
            <a:endParaRPr lang="en-GB" sz="1300" dirty="0"/>
          </a:p>
        </p:txBody>
      </p:sp>
      <p:sp>
        <p:nvSpPr>
          <p:cNvPr id="21" name="Rectangle: Rounded Corners 20">
            <a:extLst>
              <a:ext uri="{FF2B5EF4-FFF2-40B4-BE49-F238E27FC236}">
                <a16:creationId xmlns:a16="http://schemas.microsoft.com/office/drawing/2014/main" id="{4E61D4E4-D0AB-2756-E23F-A4FA38741E26}"/>
              </a:ext>
            </a:extLst>
          </p:cNvPr>
          <p:cNvSpPr/>
          <p:nvPr/>
        </p:nvSpPr>
        <p:spPr>
          <a:xfrm>
            <a:off x="9319772" y="3500283"/>
            <a:ext cx="1938163" cy="3218806"/>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300" dirty="0"/>
              <a:t>Wintertime lows are rarely below zero degrees, although </a:t>
            </a:r>
            <a:r>
              <a:rPr lang="en-US" sz="1300" dirty="0" err="1"/>
              <a:t>Vidova</a:t>
            </a:r>
            <a:r>
              <a:rPr lang="en-US" sz="1300" dirty="0"/>
              <a:t> Gora, the island of </a:t>
            </a:r>
            <a:r>
              <a:rPr lang="en-US" sz="1300" dirty="0" err="1"/>
              <a:t>Brac's</a:t>
            </a:r>
            <a:r>
              <a:rPr lang="en-US" sz="1300" dirty="0"/>
              <a:t> highest point, occasionally experiences snowfall. Experiences to remember are ensured by sparkling lights, seasonal delights, and charming squares infused with the aromas of time-honored customs.</a:t>
            </a:r>
            <a:endParaRPr lang="en-GB" sz="1300" dirty="0"/>
          </a:p>
        </p:txBody>
      </p:sp>
      <p:graphicFrame>
        <p:nvGraphicFramePr>
          <p:cNvPr id="22" name="Diagram 21">
            <a:extLst>
              <a:ext uri="{FF2B5EF4-FFF2-40B4-BE49-F238E27FC236}">
                <a16:creationId xmlns:a16="http://schemas.microsoft.com/office/drawing/2014/main" id="{CB466CF6-2197-CAB0-2EFE-88F5847CFF6D}"/>
              </a:ext>
            </a:extLst>
          </p:cNvPr>
          <p:cNvGraphicFramePr/>
          <p:nvPr>
            <p:extLst>
              <p:ext uri="{D42A27DB-BD31-4B8C-83A1-F6EECF244321}">
                <p14:modId xmlns:p14="http://schemas.microsoft.com/office/powerpoint/2010/main" val="3785288697"/>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3" name="Diagram 22">
            <a:extLst>
              <a:ext uri="{FF2B5EF4-FFF2-40B4-BE49-F238E27FC236}">
                <a16:creationId xmlns:a16="http://schemas.microsoft.com/office/drawing/2014/main" id="{3625EBB8-8B69-F610-9084-33876372BA62}"/>
              </a:ext>
            </a:extLst>
          </p:cNvPr>
          <p:cNvGraphicFramePr/>
          <p:nvPr>
            <p:extLst>
              <p:ext uri="{D42A27DB-BD31-4B8C-83A1-F6EECF244321}">
                <p14:modId xmlns:p14="http://schemas.microsoft.com/office/powerpoint/2010/main" val="897451879"/>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735286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dirty="0"/>
              <a:t>Market/submarket Overview</a:t>
            </a:r>
          </a:p>
        </p:txBody>
      </p:sp>
      <p:pic>
        <p:nvPicPr>
          <p:cNvPr id="23" name="Picture 22" descr="Data concept">
            <a:extLst>
              <a:ext uri="{FF2B5EF4-FFF2-40B4-BE49-F238E27FC236}">
                <a16:creationId xmlns:a16="http://schemas.microsoft.com/office/drawing/2014/main" id="{5EB04436-62A3-7DD0-5835-37D298F38D3C}"/>
              </a:ext>
            </a:extLst>
          </p:cNvPr>
          <p:cNvPicPr>
            <a:picLocks noChangeAspect="1"/>
          </p:cNvPicPr>
          <p:nvPr/>
        </p:nvPicPr>
        <p:blipFill rotWithShape="1">
          <a:blip r:embed="rId2"/>
          <a:srcRect l="11101" r="37999"/>
          <a:stretch/>
        </p:blipFill>
        <p:spPr>
          <a:xfrm>
            <a:off x="0" y="10"/>
            <a:ext cx="4654277" cy="6857990"/>
          </a:xfrm>
          <a:prstGeom prst="rect">
            <a:avLst/>
          </a:prstGeom>
          <a:solidFill>
            <a:schemeClr val="accent1">
              <a:lumMod val="60000"/>
              <a:lumOff val="40000"/>
            </a:schemeClr>
          </a:solidFill>
        </p:spPr>
      </p:pic>
    </p:spTree>
    <p:extLst>
      <p:ext uri="{BB962C8B-B14F-4D97-AF65-F5344CB8AC3E}">
        <p14:creationId xmlns:p14="http://schemas.microsoft.com/office/powerpoint/2010/main" val="415995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sz="half" idx="2"/>
          </p:nvPr>
        </p:nvSpPr>
        <p:spPr>
          <a:xfrm>
            <a:off x="6233159" y="1577340"/>
            <a:ext cx="3977640" cy="4678204"/>
          </a:xfrm>
          <a:prstGeom prst="rect">
            <a:avLst/>
          </a:prstGeom>
        </p:spPr>
        <p:txBody>
          <a:bodyPr vert="horz" wrap="square" lIns="0" tIns="0" rIns="0" bIns="0" rtlCol="0">
            <a:spAutoFit/>
          </a:bodyPr>
          <a:lstStyle/>
          <a:p>
            <a:pPr marL="26670">
              <a:lnSpc>
                <a:spcPct val="100000"/>
              </a:lnSpc>
              <a:tabLst>
                <a:tab pos="692785" algn="l"/>
              </a:tabLst>
            </a:pPr>
            <a:r>
              <a:rPr sz="3200" spc="-15" dirty="0">
                <a:solidFill>
                  <a:schemeClr val="accent4">
                    <a:lumMod val="75000"/>
                  </a:schemeClr>
                </a:solidFill>
                <a:latin typeface="Arial Narrow"/>
                <a:cs typeface="Arial Narrow"/>
              </a:rPr>
              <a:t>0</a:t>
            </a:r>
            <a:r>
              <a:rPr sz="3200" spc="-120" dirty="0">
                <a:solidFill>
                  <a:schemeClr val="accent4">
                    <a:lumMod val="75000"/>
                  </a:schemeClr>
                </a:solidFill>
                <a:latin typeface="Arial Narrow"/>
                <a:cs typeface="Arial Narrow"/>
              </a:rPr>
              <a:t>4</a:t>
            </a:r>
            <a:r>
              <a:rPr sz="3200" dirty="0">
                <a:solidFill>
                  <a:schemeClr val="accent4">
                    <a:lumMod val="75000"/>
                  </a:schemeClr>
                </a:solidFill>
                <a:latin typeface="Arial Narrow"/>
                <a:cs typeface="Arial Narrow"/>
              </a:rPr>
              <a:t>	</a:t>
            </a:r>
            <a:r>
              <a:rPr lang="en-CA" sz="3200" dirty="0">
                <a:solidFill>
                  <a:schemeClr val="accent4">
                    <a:lumMod val="75000"/>
                  </a:schemeClr>
                </a:solidFill>
                <a:cs typeface="Arial Narrow"/>
              </a:rPr>
              <a:t>    </a:t>
            </a:r>
            <a:r>
              <a:rPr lang="en-CA" sz="1200" spc="114" dirty="0"/>
              <a:t>E</a:t>
            </a:r>
            <a:r>
              <a:rPr lang="en-CA" sz="1200" spc="120" dirty="0"/>
              <a:t>X</a:t>
            </a:r>
            <a:r>
              <a:rPr lang="en-CA" sz="1200" spc="114" dirty="0"/>
              <a:t>E</a:t>
            </a:r>
            <a:r>
              <a:rPr lang="en-CA" sz="1200" spc="120" dirty="0"/>
              <a:t>C</a:t>
            </a:r>
            <a:r>
              <a:rPr lang="en-CA" sz="1200" spc="80" dirty="0"/>
              <a:t>U</a:t>
            </a:r>
            <a:r>
              <a:rPr lang="en-CA" sz="1200" spc="25" dirty="0"/>
              <a:t>T</a:t>
            </a:r>
            <a:r>
              <a:rPr lang="en-CA" sz="1200" spc="130" dirty="0"/>
              <a:t>I</a:t>
            </a:r>
            <a:r>
              <a:rPr lang="en-CA" sz="1200" spc="25" dirty="0"/>
              <a:t>V</a:t>
            </a:r>
            <a:r>
              <a:rPr lang="en-CA" sz="1200" spc="50" dirty="0"/>
              <a:t>E</a:t>
            </a:r>
            <a:r>
              <a:rPr lang="en-CA" sz="1200" spc="85" dirty="0"/>
              <a:t> </a:t>
            </a:r>
            <a:r>
              <a:rPr lang="en-CA" sz="1200" spc="220" dirty="0"/>
              <a:t>S</a:t>
            </a:r>
            <a:r>
              <a:rPr lang="en-CA" sz="1200" spc="80" dirty="0"/>
              <a:t>U</a:t>
            </a:r>
            <a:r>
              <a:rPr lang="en-CA" sz="1200" spc="195" dirty="0"/>
              <a:t>MM</a:t>
            </a:r>
            <a:r>
              <a:rPr lang="en-CA" sz="1200" spc="105" dirty="0"/>
              <a:t>A</a:t>
            </a:r>
            <a:r>
              <a:rPr lang="en-CA" sz="1200" spc="165" dirty="0"/>
              <a:t>R</a:t>
            </a:r>
            <a:r>
              <a:rPr lang="en-CA" sz="1200" spc="-70" dirty="0"/>
              <a:t>Y</a:t>
            </a:r>
            <a:endParaRPr sz="1200" dirty="0">
              <a:cs typeface="Arial Narrow"/>
            </a:endParaRPr>
          </a:p>
          <a:p>
            <a:pPr marL="26670">
              <a:lnSpc>
                <a:spcPct val="100000"/>
              </a:lnSpc>
              <a:spcBef>
                <a:spcPts val="1630"/>
              </a:spcBef>
            </a:pPr>
            <a:r>
              <a:rPr lang="en-CA" sz="3200" spc="-15" dirty="0">
                <a:solidFill>
                  <a:schemeClr val="accent4">
                    <a:lumMod val="75000"/>
                  </a:schemeClr>
                </a:solidFill>
                <a:latin typeface="Arial Narrow"/>
                <a:cs typeface="Arial Narrow"/>
              </a:rPr>
              <a:t>07</a:t>
            </a:r>
            <a:endParaRPr sz="3200" dirty="0">
              <a:solidFill>
                <a:schemeClr val="accent4">
                  <a:lumMod val="75000"/>
                </a:schemeClr>
              </a:solidFill>
              <a:latin typeface="Arial Narrow"/>
              <a:cs typeface="Arial Narrow"/>
            </a:endParaRPr>
          </a:p>
          <a:p>
            <a:pPr marL="33655">
              <a:lnSpc>
                <a:spcPct val="100000"/>
              </a:lnSpc>
              <a:spcBef>
                <a:spcPts val="1605"/>
              </a:spcBef>
            </a:pPr>
            <a:r>
              <a:rPr lang="en-CA" sz="3200" spc="-15" dirty="0">
                <a:solidFill>
                  <a:schemeClr val="accent4">
                    <a:lumMod val="75000"/>
                  </a:schemeClr>
                </a:solidFill>
                <a:latin typeface="Arial Narrow"/>
                <a:cs typeface="Arial Narrow"/>
              </a:rPr>
              <a:t>08</a:t>
            </a:r>
            <a:endParaRPr sz="3200" dirty="0">
              <a:solidFill>
                <a:schemeClr val="accent4">
                  <a:lumMod val="75000"/>
                </a:schemeClr>
              </a:solidFill>
              <a:latin typeface="Arial Narrow"/>
              <a:cs typeface="Arial Narrow"/>
            </a:endParaRPr>
          </a:p>
          <a:p>
            <a:pPr marL="26670">
              <a:lnSpc>
                <a:spcPct val="100000"/>
              </a:lnSpc>
              <a:spcBef>
                <a:spcPts val="1630"/>
              </a:spcBef>
            </a:pPr>
            <a:r>
              <a:rPr lang="en-CA" sz="3200" spc="-15" dirty="0">
                <a:solidFill>
                  <a:schemeClr val="accent4">
                    <a:lumMod val="75000"/>
                  </a:schemeClr>
                </a:solidFill>
                <a:latin typeface="Arial Narrow"/>
                <a:cs typeface="Arial Narrow"/>
              </a:rPr>
              <a:t>12</a:t>
            </a:r>
            <a:endParaRPr sz="3200" dirty="0">
              <a:solidFill>
                <a:schemeClr val="accent4">
                  <a:lumMod val="75000"/>
                </a:schemeClr>
              </a:solidFill>
              <a:latin typeface="Arial Narrow"/>
              <a:cs typeface="Arial Narrow"/>
            </a:endParaRPr>
          </a:p>
          <a:p>
            <a:pPr marL="26670">
              <a:lnSpc>
                <a:spcPct val="100000"/>
              </a:lnSpc>
              <a:spcBef>
                <a:spcPts val="1605"/>
              </a:spcBef>
            </a:pPr>
            <a:r>
              <a:rPr lang="en-CA" sz="3200" spc="-15" dirty="0">
                <a:solidFill>
                  <a:schemeClr val="accent4">
                    <a:lumMod val="75000"/>
                  </a:schemeClr>
                </a:solidFill>
                <a:latin typeface="Arial Narrow"/>
                <a:cs typeface="Arial Narrow"/>
              </a:rPr>
              <a:t>23</a:t>
            </a:r>
            <a:endParaRPr sz="3200" dirty="0">
              <a:solidFill>
                <a:schemeClr val="accent4">
                  <a:lumMod val="75000"/>
                </a:schemeClr>
              </a:solidFill>
              <a:latin typeface="Arial Narrow"/>
              <a:cs typeface="Arial Narrow"/>
            </a:endParaRPr>
          </a:p>
          <a:p>
            <a:pPr marL="26670">
              <a:lnSpc>
                <a:spcPct val="100000"/>
              </a:lnSpc>
              <a:spcBef>
                <a:spcPts val="1605"/>
              </a:spcBef>
            </a:pPr>
            <a:r>
              <a:rPr lang="en-CA" sz="3200" spc="-15" dirty="0">
                <a:solidFill>
                  <a:schemeClr val="accent4">
                    <a:lumMod val="75000"/>
                  </a:schemeClr>
                </a:solidFill>
                <a:latin typeface="Arial Narrow"/>
                <a:cs typeface="Arial Narrow"/>
              </a:rPr>
              <a:t>37</a:t>
            </a:r>
            <a:endParaRPr sz="3200" dirty="0">
              <a:solidFill>
                <a:schemeClr val="accent4">
                  <a:lumMod val="75000"/>
                </a:schemeClr>
              </a:solidFill>
              <a:latin typeface="Arial Narrow"/>
              <a:cs typeface="Arial Narrow"/>
            </a:endParaRPr>
          </a:p>
          <a:p>
            <a:pPr marL="12700">
              <a:lnSpc>
                <a:spcPct val="100000"/>
              </a:lnSpc>
              <a:spcBef>
                <a:spcPts val="1630"/>
              </a:spcBef>
            </a:pPr>
            <a:r>
              <a:rPr lang="en-CA" sz="3200" spc="-15" dirty="0">
                <a:solidFill>
                  <a:schemeClr val="accent4">
                    <a:lumMod val="75000"/>
                  </a:schemeClr>
                </a:solidFill>
                <a:latin typeface="Arial Narrow"/>
                <a:cs typeface="Arial Narrow"/>
              </a:rPr>
              <a:t>52</a:t>
            </a:r>
            <a:endParaRPr sz="3200" dirty="0">
              <a:solidFill>
                <a:schemeClr val="accent4">
                  <a:lumMod val="75000"/>
                </a:schemeClr>
              </a:solidFill>
              <a:latin typeface="Arial Narrow"/>
              <a:cs typeface="Arial Narrow"/>
            </a:endParaRPr>
          </a:p>
        </p:txBody>
      </p:sp>
      <p:sp>
        <p:nvSpPr>
          <p:cNvPr id="3" name="object 3"/>
          <p:cNvSpPr txBox="1"/>
          <p:nvPr/>
        </p:nvSpPr>
        <p:spPr>
          <a:xfrm>
            <a:off x="7275415" y="2438400"/>
            <a:ext cx="2655570" cy="184666"/>
          </a:xfrm>
          <a:prstGeom prst="rect">
            <a:avLst/>
          </a:prstGeom>
        </p:spPr>
        <p:txBody>
          <a:bodyPr vert="horz" wrap="square" lIns="0" tIns="0" rIns="0" bIns="0" rtlCol="0">
            <a:spAutoFit/>
          </a:bodyPr>
          <a:lstStyle/>
          <a:p>
            <a:pPr marL="12700"/>
            <a:r>
              <a:rPr lang="en-CA" sz="1200" spc="190" dirty="0">
                <a:cs typeface="Trebuchet MS"/>
              </a:rPr>
              <a:t> WHY INVEST</a:t>
            </a:r>
            <a:endParaRPr sz="1200" dirty="0">
              <a:cs typeface="Trebuchet MS"/>
            </a:endParaRPr>
          </a:p>
        </p:txBody>
      </p:sp>
      <p:sp>
        <p:nvSpPr>
          <p:cNvPr id="5" name="object 5"/>
          <p:cNvSpPr txBox="1"/>
          <p:nvPr/>
        </p:nvSpPr>
        <p:spPr>
          <a:xfrm>
            <a:off x="7275415" y="4495800"/>
            <a:ext cx="3087783" cy="184666"/>
          </a:xfrm>
          <a:prstGeom prst="rect">
            <a:avLst/>
          </a:prstGeom>
        </p:spPr>
        <p:txBody>
          <a:bodyPr vert="horz" wrap="square" lIns="0" tIns="0" rIns="0" bIns="0" rtlCol="0">
            <a:spAutoFit/>
          </a:bodyPr>
          <a:lstStyle/>
          <a:p>
            <a:pPr marL="12700"/>
            <a:r>
              <a:rPr lang="en-CA" sz="1200" spc="155" dirty="0">
                <a:cs typeface="Trebuchet MS"/>
              </a:rPr>
              <a:t> LOCATION/PICTURES</a:t>
            </a:r>
            <a:endParaRPr sz="1200" dirty="0">
              <a:cs typeface="Trebuchet MS"/>
            </a:endParaRPr>
          </a:p>
        </p:txBody>
      </p:sp>
      <p:sp>
        <p:nvSpPr>
          <p:cNvPr id="6" name="object 6"/>
          <p:cNvSpPr txBox="1"/>
          <p:nvPr/>
        </p:nvSpPr>
        <p:spPr>
          <a:xfrm>
            <a:off x="5097779" y="725345"/>
            <a:ext cx="6248400" cy="553998"/>
          </a:xfrm>
          <a:prstGeom prst="rect">
            <a:avLst/>
          </a:prstGeom>
        </p:spPr>
        <p:txBody>
          <a:bodyPr vert="horz" wrap="square" lIns="0" tIns="0" rIns="0" bIns="0" rtlCol="0">
            <a:spAutoFit/>
          </a:bodyPr>
          <a:lstStyle/>
          <a:p>
            <a:pPr marL="12700"/>
            <a:r>
              <a:rPr sz="3600" b="1" dirty="0">
                <a:solidFill>
                  <a:schemeClr val="accent4">
                    <a:lumMod val="75000"/>
                  </a:schemeClr>
                </a:solidFill>
                <a:latin typeface="Arial Black"/>
                <a:cs typeface="Arial Black"/>
              </a:rPr>
              <a:t>TABLE OF CONTENTS</a:t>
            </a:r>
            <a:endParaRPr sz="3600" dirty="0">
              <a:solidFill>
                <a:schemeClr val="accent4">
                  <a:lumMod val="75000"/>
                </a:schemeClr>
              </a:solidFill>
              <a:latin typeface="Arial Black"/>
              <a:cs typeface="Arial Black"/>
            </a:endParaRPr>
          </a:p>
        </p:txBody>
      </p:sp>
      <p:sp>
        <p:nvSpPr>
          <p:cNvPr id="12" name="object 12"/>
          <p:cNvSpPr txBox="1"/>
          <p:nvPr/>
        </p:nvSpPr>
        <p:spPr>
          <a:xfrm>
            <a:off x="7275415" y="3733800"/>
            <a:ext cx="3316381" cy="184666"/>
          </a:xfrm>
          <a:prstGeom prst="rect">
            <a:avLst/>
          </a:prstGeom>
        </p:spPr>
        <p:txBody>
          <a:bodyPr vert="horz" wrap="square" lIns="0" tIns="0" rIns="0" bIns="0" rtlCol="0" anchor="t">
            <a:spAutoFit/>
          </a:bodyPr>
          <a:lstStyle/>
          <a:p>
            <a:pPr marL="12700"/>
            <a:r>
              <a:rPr lang="en-CA" sz="1200" spc="155" dirty="0">
                <a:cs typeface="Trebuchet MS"/>
              </a:rPr>
              <a:t> DEMOGRAPHICS </a:t>
            </a:r>
            <a:endParaRPr sz="1200" dirty="0">
              <a:cs typeface="Trebuchet MS"/>
            </a:endParaRPr>
          </a:p>
        </p:txBody>
      </p:sp>
      <p:sp>
        <p:nvSpPr>
          <p:cNvPr id="13" name="object 13"/>
          <p:cNvSpPr/>
          <p:nvPr/>
        </p:nvSpPr>
        <p:spPr>
          <a:xfrm>
            <a:off x="7129664" y="1595811"/>
            <a:ext cx="0" cy="4767580"/>
          </a:xfrm>
          <a:custGeom>
            <a:avLst/>
            <a:gdLst/>
            <a:ahLst/>
            <a:cxnLst/>
            <a:rect l="l" t="t" r="r" b="b"/>
            <a:pathLst>
              <a:path h="4767580">
                <a:moveTo>
                  <a:pt x="0" y="4767402"/>
                </a:moveTo>
                <a:lnTo>
                  <a:pt x="0" y="0"/>
                </a:lnTo>
              </a:path>
            </a:pathLst>
          </a:custGeom>
          <a:ln w="12693">
            <a:solidFill>
              <a:schemeClr val="accent1"/>
            </a:solidFill>
          </a:ln>
        </p:spPr>
        <p:txBody>
          <a:bodyPr wrap="square" lIns="0" tIns="0" rIns="0" bIns="0" rtlCol="0"/>
          <a:lstStyle/>
          <a:p>
            <a:endParaRPr dirty="0">
              <a:highlight>
                <a:srgbClr val="808000"/>
              </a:highlight>
            </a:endParaRPr>
          </a:p>
        </p:txBody>
      </p:sp>
      <p:sp>
        <p:nvSpPr>
          <p:cNvPr id="14" name="object 14"/>
          <p:cNvSpPr txBox="1"/>
          <p:nvPr/>
        </p:nvSpPr>
        <p:spPr>
          <a:xfrm>
            <a:off x="7315202" y="5181600"/>
            <a:ext cx="2895599" cy="184666"/>
          </a:xfrm>
          <a:prstGeom prst="rect">
            <a:avLst/>
          </a:prstGeom>
        </p:spPr>
        <p:txBody>
          <a:bodyPr vert="horz" wrap="square" lIns="0" tIns="0" rIns="0" bIns="0" rtlCol="0">
            <a:spAutoFit/>
          </a:bodyPr>
          <a:lstStyle/>
          <a:p>
            <a:pPr marL="12700"/>
            <a:r>
              <a:rPr lang="en-CA" sz="1200" spc="155">
                <a:cs typeface="Trebuchet MS"/>
              </a:rPr>
              <a:t>FINANCIAL SUMMARY</a:t>
            </a:r>
            <a:endParaRPr sz="1200">
              <a:cs typeface="Trebuchet MS"/>
            </a:endParaRPr>
          </a:p>
        </p:txBody>
      </p:sp>
      <p:sp>
        <p:nvSpPr>
          <p:cNvPr id="15" name="object 15"/>
          <p:cNvSpPr txBox="1"/>
          <p:nvPr/>
        </p:nvSpPr>
        <p:spPr>
          <a:xfrm>
            <a:off x="7315200" y="5867400"/>
            <a:ext cx="2819400" cy="184666"/>
          </a:xfrm>
          <a:prstGeom prst="rect">
            <a:avLst/>
          </a:prstGeom>
        </p:spPr>
        <p:txBody>
          <a:bodyPr vert="horz" wrap="square" lIns="0" tIns="0" rIns="0" bIns="0" rtlCol="0">
            <a:spAutoFit/>
          </a:bodyPr>
          <a:lstStyle/>
          <a:p>
            <a:pPr marL="12700"/>
            <a:r>
              <a:rPr lang="en-CA" sz="1200" spc="95">
                <a:cs typeface="Trebuchet MS"/>
              </a:rPr>
              <a:t>CONTACT US</a:t>
            </a:r>
            <a:endParaRPr sz="1200">
              <a:cs typeface="Trebuchet MS"/>
            </a:endParaRPr>
          </a:p>
        </p:txBody>
      </p:sp>
      <p:sp>
        <p:nvSpPr>
          <p:cNvPr id="16" name="object 16"/>
          <p:cNvSpPr txBox="1"/>
          <p:nvPr/>
        </p:nvSpPr>
        <p:spPr>
          <a:xfrm>
            <a:off x="7282450" y="3124200"/>
            <a:ext cx="2280285" cy="184666"/>
          </a:xfrm>
          <a:prstGeom prst="rect">
            <a:avLst/>
          </a:prstGeom>
        </p:spPr>
        <p:txBody>
          <a:bodyPr vert="horz" wrap="square" lIns="0" tIns="0" rIns="0" bIns="0" rtlCol="0" anchor="t">
            <a:spAutoFit/>
          </a:bodyPr>
          <a:lstStyle/>
          <a:p>
            <a:pPr marL="12700"/>
            <a:r>
              <a:rPr lang="en-CA" sz="1200" spc="140" dirty="0">
                <a:cs typeface="Calibri"/>
              </a:rPr>
              <a:t> HOUSTON</a:t>
            </a:r>
          </a:p>
        </p:txBody>
      </p:sp>
      <p:sp>
        <p:nvSpPr>
          <p:cNvPr id="20" name="Slide Number Placeholder 2">
            <a:extLst>
              <a:ext uri="{FF2B5EF4-FFF2-40B4-BE49-F238E27FC236}">
                <a16:creationId xmlns:a16="http://schemas.microsoft.com/office/drawing/2014/main" id="{37D1A746-A5A0-CB4A-5FE7-B6D1CB2DFBC5}"/>
              </a:ext>
            </a:extLst>
          </p:cNvPr>
          <p:cNvSpPr txBox="1">
            <a:spLocks/>
          </p:cNvSpPr>
          <p:nvPr/>
        </p:nvSpPr>
        <p:spPr>
          <a:xfrm>
            <a:off x="9341841" y="6475077"/>
            <a:ext cx="2662592" cy="361951"/>
          </a:xfrm>
          <a:prstGeom prst="rect">
            <a:avLst/>
          </a:prstGeom>
        </p:spPr>
        <p:txBody>
          <a:bodyPr vert="horz" lIns="68444" tIns="34223" rIns="68444" bIns="34223" rtlCol="0" anchor="ctr"/>
          <a:lstStyle>
            <a:defPPr>
              <a:defRPr lang="en-US"/>
            </a:defPPr>
            <a:lvl1pPr marL="0" algn="r" defTabSz="914400" rtl="0" eaLnBrk="1" latinLnBrk="0" hangingPunct="1">
              <a:defRPr sz="11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37121">
              <a:spcAft>
                <a:spcPts val="600"/>
              </a:spcAft>
              <a:defRPr/>
            </a:pPr>
            <a:r>
              <a:rPr lang="en-US" sz="874">
                <a:solidFill>
                  <a:prstClr val="black">
                    <a:tint val="75000"/>
                  </a:prstClr>
                </a:solidFill>
                <a:latin typeface="Calibri"/>
              </a:rPr>
              <a:t>© 2022 Globalvestment</a:t>
            </a:r>
            <a:r>
              <a:rPr lang="en-US" sz="874">
                <a:solidFill>
                  <a:prstClr val="black">
                    <a:tint val="75000"/>
                  </a:prstClr>
                </a:solidFill>
                <a:latin typeface="Calibri"/>
                <a:cs typeface="Calibri"/>
              </a:rPr>
              <a:t>| </a:t>
            </a:r>
            <a:r>
              <a:rPr lang="en-US" sz="874">
                <a:solidFill>
                  <a:prstClr val="black">
                    <a:tint val="75000"/>
                  </a:prstClr>
                </a:solidFill>
                <a:latin typeface="Calibri"/>
              </a:rPr>
              <a:t>CONFIDENTIAL </a:t>
            </a:r>
            <a:r>
              <a:rPr lang="en-US" sz="874">
                <a:solidFill>
                  <a:prstClr val="black">
                    <a:tint val="75000"/>
                  </a:prstClr>
                </a:solidFill>
                <a:latin typeface="Calibri"/>
                <a:cs typeface="Calibri"/>
              </a:rPr>
              <a:t>|</a:t>
            </a:r>
            <a:r>
              <a:rPr lang="en-US" sz="874">
                <a:solidFill>
                  <a:prstClr val="black">
                    <a:tint val="75000"/>
                  </a:prstClr>
                </a:solidFill>
                <a:latin typeface="Calibri"/>
              </a:rPr>
              <a:t> Page </a:t>
            </a:r>
            <a:fld id="{1D5E8DCA-DD4E-8E44-9D53-477DC785EC17}" type="slidenum">
              <a:rPr lang="en-US" sz="874">
                <a:solidFill>
                  <a:prstClr val="black">
                    <a:tint val="75000"/>
                  </a:prstClr>
                </a:solidFill>
                <a:latin typeface="Calibri"/>
              </a:rPr>
              <a:pPr defTabSz="337121">
                <a:spcAft>
                  <a:spcPts val="600"/>
                </a:spcAft>
                <a:defRPr/>
              </a:pPr>
              <a:t>3</a:t>
            </a:fld>
            <a:endParaRPr lang="en-US" sz="874">
              <a:solidFill>
                <a:prstClr val="black">
                  <a:tint val="75000"/>
                </a:prstClr>
              </a:solidFill>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587022" y="-758"/>
            <a:ext cx="10905066" cy="957362"/>
          </a:xfrm>
        </p:spPr>
        <p:txBody>
          <a:bodyPr>
            <a:normAutofit/>
          </a:bodyPr>
          <a:lstStyle/>
          <a:p>
            <a:r>
              <a:rPr lang="en-CA" sz="3600" dirty="0">
                <a:ea typeface="+mj-lt"/>
                <a:cs typeface="+mj-lt"/>
              </a:rPr>
              <a:t>Market Overview</a:t>
            </a:r>
            <a:endParaRPr lang="en-US" sz="3600" dirty="0"/>
          </a:p>
        </p:txBody>
      </p:sp>
      <p:sp>
        <p:nvSpPr>
          <p:cNvPr id="4" name="TextBox 3">
            <a:extLst>
              <a:ext uri="{FF2B5EF4-FFF2-40B4-BE49-F238E27FC236}">
                <a16:creationId xmlns:a16="http://schemas.microsoft.com/office/drawing/2014/main" id="{513ABB12-E595-4D3C-F45A-6224A02BD28A}"/>
              </a:ext>
            </a:extLst>
          </p:cNvPr>
          <p:cNvSpPr txBox="1"/>
          <p:nvPr/>
        </p:nvSpPr>
        <p:spPr>
          <a:xfrm>
            <a:off x="587022" y="956604"/>
            <a:ext cx="10905066" cy="5262979"/>
          </a:xfrm>
          <a:prstGeom prst="rect">
            <a:avLst/>
          </a:prstGeom>
          <a:solidFill>
            <a:schemeClr val="accent1">
              <a:lumMod val="60000"/>
              <a:lumOff val="40000"/>
            </a:schemeClr>
          </a:solidFill>
        </p:spPr>
        <p:txBody>
          <a:bodyPr wrap="square" lIns="91440" tIns="45720" rIns="91440" bIns="45720" anchor="t">
            <a:spAutoFit/>
          </a:bodyPr>
          <a:lstStyle/>
          <a:p>
            <a:r>
              <a:rPr lang="en-US" sz="1600" b="1" dirty="0"/>
              <a:t>Unlocking the Growth Potential</a:t>
            </a:r>
          </a:p>
          <a:p>
            <a:r>
              <a:rPr lang="en-US" sz="1600" dirty="0"/>
              <a:t>Imagine pristine beaches caressed by the crystal-clear Adriatic Sea, charming historic cities, and a rich cultural tapestry – this is the enchanting backdrop of Croatia's burgeoning hospitality industry. The sector, characterized by a resilient upward trajectory in recent years, has positioned Croatia as a premier European destination. Let's delve into this thriving market, combining insights from recent data and expert analysis.</a:t>
            </a:r>
          </a:p>
          <a:p>
            <a:r>
              <a:rPr lang="en-US" sz="1600" b="1" dirty="0"/>
              <a:t>A Thriving Industry</a:t>
            </a:r>
          </a:p>
          <a:p>
            <a:r>
              <a:rPr lang="en-US" sz="1600" dirty="0"/>
              <a:t>The Croatian hospitality industry has emerged as a major player in the nation's economy, boasting a valuation of USD 15.2 billion in 2022 and displaying a robust Compound Annual Growth Rate (CAGR) of over 4%. Despite facing the brunt of the COVID-19 pandemic, with travel restrictions and lockdowns affecting performance, the industry showed remarkable resilience. The peak tourist season, typically spanning from May to September, saw a dip due to cancellations and postponements, but the sector remains buoyant.</a:t>
            </a:r>
          </a:p>
          <a:p>
            <a:r>
              <a:rPr lang="en-US" sz="1600" b="1" dirty="0"/>
              <a:t>The Demand Surge</a:t>
            </a:r>
          </a:p>
          <a:p>
            <a:r>
              <a:rPr lang="en-US" sz="1600" dirty="0"/>
              <a:t>Croatia's appeal as a tourist hotspot has drawn visitors from Germany, Slovenia, Austria, Italy, and the UK. The nation's diverse offerings cater to sun-seekers, history buffs, nature enthusiasts, and yacht aficionados. Coastal regions thrive during the summer, while cities like Zagreb and Zadar provide year-round attractions. Croatian cuisine has gained international acclaim, with tourists seeking authentic culinary experiences, wine tours, and farm-to-table dining.</a:t>
            </a:r>
          </a:p>
          <a:p>
            <a:r>
              <a:rPr lang="en-US" sz="1600" b="1" dirty="0"/>
              <a:t>A Diverse Landscape</a:t>
            </a:r>
            <a:br>
              <a:rPr lang="en-US" sz="1600" dirty="0"/>
            </a:br>
            <a:r>
              <a:rPr lang="en-US" sz="1600" dirty="0"/>
              <a:t>The hospitality industry encompasses a broad spectrum of businesses, including hotels, restaurants, bars, resorts, event venues, and more, all dedicated to ensuring exceptional guest experiences. Croatia's hospitality market is segmented into chain and independent hotels, as well as service apartments, budget, economy, mid to upper-mid-scale, and luxury hotels.</a:t>
            </a:r>
            <a:br>
              <a:rPr lang="en-US" sz="1600" dirty="0"/>
            </a:br>
            <a:endParaRPr lang="en-US" sz="1600" b="1" dirty="0"/>
          </a:p>
        </p:txBody>
      </p:sp>
    </p:spTree>
    <p:extLst>
      <p:ext uri="{BB962C8B-B14F-4D97-AF65-F5344CB8AC3E}">
        <p14:creationId xmlns:p14="http://schemas.microsoft.com/office/powerpoint/2010/main" val="3693411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587022" y="-758"/>
            <a:ext cx="10905066" cy="957362"/>
          </a:xfrm>
        </p:spPr>
        <p:txBody>
          <a:bodyPr>
            <a:normAutofit/>
          </a:bodyPr>
          <a:lstStyle/>
          <a:p>
            <a:r>
              <a:rPr lang="en-CA" sz="3600" dirty="0">
                <a:ea typeface="+mj-lt"/>
                <a:cs typeface="+mj-lt"/>
              </a:rPr>
              <a:t>Market Overview</a:t>
            </a:r>
            <a:endParaRPr lang="en-US" sz="3600" dirty="0"/>
          </a:p>
        </p:txBody>
      </p:sp>
      <p:sp>
        <p:nvSpPr>
          <p:cNvPr id="4" name="TextBox 3">
            <a:extLst>
              <a:ext uri="{FF2B5EF4-FFF2-40B4-BE49-F238E27FC236}">
                <a16:creationId xmlns:a16="http://schemas.microsoft.com/office/drawing/2014/main" id="{513ABB12-E595-4D3C-F45A-6224A02BD28A}"/>
              </a:ext>
            </a:extLst>
          </p:cNvPr>
          <p:cNvSpPr txBox="1"/>
          <p:nvPr/>
        </p:nvSpPr>
        <p:spPr>
          <a:xfrm>
            <a:off x="587023" y="956604"/>
            <a:ext cx="10905066" cy="5755422"/>
          </a:xfrm>
          <a:prstGeom prst="rect">
            <a:avLst/>
          </a:prstGeom>
          <a:solidFill>
            <a:schemeClr val="accent1">
              <a:lumMod val="60000"/>
              <a:lumOff val="40000"/>
            </a:schemeClr>
          </a:solidFill>
        </p:spPr>
        <p:txBody>
          <a:bodyPr wrap="square" lIns="91440" tIns="45720" rIns="91440" bIns="45720" anchor="t">
            <a:spAutoFit/>
          </a:bodyPr>
          <a:lstStyle/>
          <a:p>
            <a:r>
              <a:rPr lang="en-US" sz="1600" b="1" dirty="0"/>
              <a:t>Investment Magnet</a:t>
            </a:r>
            <a:br>
              <a:rPr lang="en-US" sz="1600" dirty="0"/>
            </a:br>
            <a:r>
              <a:rPr lang="en-US" sz="1600" dirty="0"/>
              <a:t>The growth story of Croatia's hospitality industry is anchored in high demand and limited supply. Investors from around the world are drawn by the country's low crime rate, safe environment, and strong tourism potential.</a:t>
            </a:r>
          </a:p>
          <a:p>
            <a:r>
              <a:rPr lang="en-US" sz="1600" b="1" dirty="0"/>
              <a:t>Foreign Investment</a:t>
            </a:r>
          </a:p>
          <a:p>
            <a:r>
              <a:rPr lang="en-US" sz="1600" dirty="0"/>
              <a:t>Approximately a quarter of real estate buyers in Croatia are foreigners, primarily Germans, Slovenes, and Austrians. With excellent transport connections to European Union countries and a burgeoning air travel network, Croatia is becoming a hotspot for foreign property buyers.</a:t>
            </a:r>
            <a:endParaRPr lang="en-US" sz="1600" b="1" dirty="0"/>
          </a:p>
          <a:p>
            <a:r>
              <a:rPr lang="en-US" sz="1600" b="1" dirty="0"/>
              <a:t>Return on Investment</a:t>
            </a:r>
          </a:p>
          <a:p>
            <a:r>
              <a:rPr lang="en-US" sz="1600" dirty="0"/>
              <a:t>Real estate in Croatia is not only a haven for tourists but also for investors. High-quality properties, especially those with sea views, offer returns on investment ranging from 6% to 8%, making it an attractive proposition.</a:t>
            </a:r>
          </a:p>
          <a:p>
            <a:r>
              <a:rPr lang="en-US" sz="1600" b="1" dirty="0"/>
              <a:t>Future Prospects</a:t>
            </a:r>
          </a:p>
          <a:p>
            <a:r>
              <a:rPr lang="en-US" sz="1600" dirty="0"/>
              <a:t>While forecasting price movements is challenging, indications point to continued growth in Croatia's real estate market. Factors such as subsidized loan programs, interest rates, and inflation may influence the market, but the prevailing narrative suggests that the demand for Croatian real estate will remain robust.</a:t>
            </a:r>
          </a:p>
          <a:p>
            <a:r>
              <a:rPr lang="en-US" sz="1600" b="1" dirty="0"/>
              <a:t>Sustainability</a:t>
            </a:r>
          </a:p>
          <a:p>
            <a:r>
              <a:rPr lang="en-US" sz="1600" dirty="0"/>
              <a:t>Croatia, cognizant of the importance of preserving its natural beauty, has taken steps towards sustainable tourism practices. This not only enhances its global appeal but also contributes to the long-term viability of the industry. Sustainable initiatives include eco-friendly accommodations, responsible tour operators, and efforts to protect fragile ecosystems, making Croatia an attractive destination for eco-conscious travelers.</a:t>
            </a:r>
          </a:p>
          <a:p>
            <a:r>
              <a:rPr lang="en-US" sz="1600" dirty="0"/>
              <a:t>With its unique blend of natural beauty, rich culture, and investment opportunities, it continues to attract travelers and investors alike. The market is poised for an exciting future, offering both economic prosperity and unforgettable experiences to all who enter its borders.</a:t>
            </a:r>
          </a:p>
          <a:p>
            <a:pPr algn="ctr"/>
            <a:endParaRPr lang="en-US" sz="1600" dirty="0"/>
          </a:p>
        </p:txBody>
      </p:sp>
    </p:spTree>
    <p:extLst>
      <p:ext uri="{BB962C8B-B14F-4D97-AF65-F5344CB8AC3E}">
        <p14:creationId xmlns:p14="http://schemas.microsoft.com/office/powerpoint/2010/main" val="4177218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587022" y="-759"/>
            <a:ext cx="10905066" cy="1135737"/>
          </a:xfrm>
        </p:spPr>
        <p:txBody>
          <a:bodyPr>
            <a:normAutofit/>
          </a:bodyPr>
          <a:lstStyle/>
          <a:p>
            <a:r>
              <a:rPr lang="en-CA" sz="3600" dirty="0">
                <a:ea typeface="+mj-lt"/>
                <a:cs typeface="+mj-lt"/>
              </a:rPr>
              <a:t>Market (Travel &amp; tourism) Overview</a:t>
            </a:r>
            <a:endParaRPr lang="en-US" sz="3600" dirty="0"/>
          </a:p>
        </p:txBody>
      </p:sp>
      <p:pic>
        <p:nvPicPr>
          <p:cNvPr id="8" name="Picture 7">
            <a:extLst>
              <a:ext uri="{FF2B5EF4-FFF2-40B4-BE49-F238E27FC236}">
                <a16:creationId xmlns:a16="http://schemas.microsoft.com/office/drawing/2014/main" id="{54A6B30C-545F-4E0D-95D0-AF0ECBCB5DC5}"/>
              </a:ext>
            </a:extLst>
          </p:cNvPr>
          <p:cNvPicPr>
            <a:picLocks noChangeAspect="1"/>
          </p:cNvPicPr>
          <p:nvPr/>
        </p:nvPicPr>
        <p:blipFill rotWithShape="1">
          <a:blip r:embed="rId2">
            <a:extLst>
              <a:ext uri="{28A0092B-C50C-407E-A947-70E740481C1C}">
                <a14:useLocalDpi xmlns:a14="http://schemas.microsoft.com/office/drawing/2010/main" val="0"/>
              </a:ext>
            </a:extLst>
          </a:blip>
          <a:srcRect l="5646"/>
          <a:stretch/>
        </p:blipFill>
        <p:spPr>
          <a:xfrm>
            <a:off x="5120641" y="1229029"/>
            <a:ext cx="6371445" cy="3052488"/>
          </a:xfrm>
          <a:prstGeom prst="rect">
            <a:avLst/>
          </a:prstGeom>
          <a:ln>
            <a:solidFill>
              <a:schemeClr val="tx2">
                <a:lumMod val="60000"/>
                <a:lumOff val="40000"/>
              </a:schemeClr>
            </a:solidFill>
          </a:ln>
        </p:spPr>
      </p:pic>
      <p:pic>
        <p:nvPicPr>
          <p:cNvPr id="16" name="Picture 15">
            <a:extLst>
              <a:ext uri="{FF2B5EF4-FFF2-40B4-BE49-F238E27FC236}">
                <a16:creationId xmlns:a16="http://schemas.microsoft.com/office/drawing/2014/main" id="{1B1C6F30-77D2-4D63-8773-42E8A7CBF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20" y="1229029"/>
            <a:ext cx="4392941" cy="2583316"/>
          </a:xfrm>
          <a:prstGeom prst="rect">
            <a:avLst/>
          </a:prstGeom>
          <a:solidFill>
            <a:schemeClr val="bg1"/>
          </a:solidFill>
          <a:ln>
            <a:solidFill>
              <a:schemeClr val="bg1"/>
            </a:solidFill>
          </a:ln>
        </p:spPr>
      </p:pic>
      <p:pic>
        <p:nvPicPr>
          <p:cNvPr id="24" name="Picture 23">
            <a:extLst>
              <a:ext uri="{FF2B5EF4-FFF2-40B4-BE49-F238E27FC236}">
                <a16:creationId xmlns:a16="http://schemas.microsoft.com/office/drawing/2014/main" id="{C5CCF862-8E08-4C5E-ABB9-6ADFAF70094C}"/>
              </a:ext>
            </a:extLst>
          </p:cNvPr>
          <p:cNvPicPr>
            <a:picLocks noChangeAspect="1"/>
          </p:cNvPicPr>
          <p:nvPr/>
        </p:nvPicPr>
        <p:blipFill rotWithShape="1">
          <a:blip r:embed="rId4">
            <a:extLst>
              <a:ext uri="{28A0092B-C50C-407E-A947-70E740481C1C}">
                <a14:useLocalDpi xmlns:a14="http://schemas.microsoft.com/office/drawing/2010/main" val="0"/>
              </a:ext>
            </a:extLst>
          </a:blip>
          <a:srcRect b="16675"/>
          <a:stretch/>
        </p:blipFill>
        <p:spPr>
          <a:xfrm>
            <a:off x="587022" y="4440468"/>
            <a:ext cx="10905065" cy="2377005"/>
          </a:xfrm>
          <a:prstGeom prst="rect">
            <a:avLst/>
          </a:prstGeom>
          <a:ln>
            <a:solidFill>
              <a:schemeClr val="tx2">
                <a:lumMod val="60000"/>
                <a:lumOff val="40000"/>
              </a:schemeClr>
            </a:solidFill>
          </a:ln>
        </p:spPr>
      </p:pic>
      <p:sp>
        <p:nvSpPr>
          <p:cNvPr id="25" name="TextBox 24">
            <a:extLst>
              <a:ext uri="{FF2B5EF4-FFF2-40B4-BE49-F238E27FC236}">
                <a16:creationId xmlns:a16="http://schemas.microsoft.com/office/drawing/2014/main" id="{109CA139-1DEF-42EC-844F-1D19292EF355}"/>
              </a:ext>
            </a:extLst>
          </p:cNvPr>
          <p:cNvSpPr txBox="1"/>
          <p:nvPr/>
        </p:nvSpPr>
        <p:spPr>
          <a:xfrm flipH="1">
            <a:off x="587020" y="3912185"/>
            <a:ext cx="4392941" cy="369332"/>
          </a:xfrm>
          <a:prstGeom prst="rect">
            <a:avLst/>
          </a:prstGeom>
          <a:solidFill>
            <a:schemeClr val="accent1">
              <a:lumMod val="60000"/>
              <a:lumOff val="40000"/>
            </a:schemeClr>
          </a:solidFill>
        </p:spPr>
        <p:txBody>
          <a:bodyPr wrap="square" rtlCol="0">
            <a:spAutoFit/>
          </a:bodyPr>
          <a:lstStyle/>
          <a:p>
            <a:pPr algn="ctr"/>
            <a:r>
              <a:rPr lang="en-US" b="1" dirty="0"/>
              <a:t>A Growing Hotel Investment Market</a:t>
            </a:r>
            <a:endParaRPr lang="en-US" sz="1600" b="1" dirty="0"/>
          </a:p>
        </p:txBody>
      </p:sp>
    </p:spTree>
    <p:extLst>
      <p:ext uri="{BB962C8B-B14F-4D97-AF65-F5344CB8AC3E}">
        <p14:creationId xmlns:p14="http://schemas.microsoft.com/office/powerpoint/2010/main" val="2174716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587022" y="229279"/>
            <a:ext cx="10905066" cy="1135737"/>
          </a:xfrm>
        </p:spPr>
        <p:txBody>
          <a:bodyPr>
            <a:normAutofit/>
          </a:bodyPr>
          <a:lstStyle/>
          <a:p>
            <a:r>
              <a:rPr lang="en-CA" sz="3600" dirty="0">
                <a:ea typeface="+mj-lt"/>
                <a:cs typeface="+mj-lt"/>
              </a:rPr>
              <a:t>Market (Travel &amp; tourism) Overview</a:t>
            </a:r>
            <a:endParaRPr lang="en-US" sz="3600" dirty="0"/>
          </a:p>
        </p:txBody>
      </p:sp>
      <p:sp>
        <p:nvSpPr>
          <p:cNvPr id="8" name="TextBox 7">
            <a:extLst>
              <a:ext uri="{FF2B5EF4-FFF2-40B4-BE49-F238E27FC236}">
                <a16:creationId xmlns:a16="http://schemas.microsoft.com/office/drawing/2014/main" id="{8B16C2A8-B8BC-A9B2-6BE8-516CA24A145D}"/>
              </a:ext>
            </a:extLst>
          </p:cNvPr>
          <p:cNvSpPr txBox="1"/>
          <p:nvPr/>
        </p:nvSpPr>
        <p:spPr>
          <a:xfrm>
            <a:off x="2979174" y="1536753"/>
            <a:ext cx="6233652" cy="369332"/>
          </a:xfrm>
          <a:prstGeom prst="rect">
            <a:avLst/>
          </a:prstGeom>
          <a:solidFill>
            <a:schemeClr val="accent1">
              <a:lumMod val="60000"/>
              <a:lumOff val="40000"/>
            </a:schemeClr>
          </a:solidFill>
        </p:spPr>
        <p:txBody>
          <a:bodyPr wrap="square" rtlCol="0">
            <a:spAutoFit/>
          </a:bodyPr>
          <a:lstStyle>
            <a:defPPr>
              <a:defRPr lang="en-US"/>
            </a:defPPr>
            <a:lvl1pPr algn="ctr">
              <a:defRPr b="1"/>
            </a:lvl1pPr>
          </a:lstStyle>
          <a:p>
            <a:r>
              <a:rPr lang="en-US" dirty="0"/>
              <a:t>Travel &amp; Tourism Forecast for Croatia (2022-2032)</a:t>
            </a:r>
          </a:p>
        </p:txBody>
      </p:sp>
      <p:pic>
        <p:nvPicPr>
          <p:cNvPr id="7" name="Picture 6">
            <a:extLst>
              <a:ext uri="{FF2B5EF4-FFF2-40B4-BE49-F238E27FC236}">
                <a16:creationId xmlns:a16="http://schemas.microsoft.com/office/drawing/2014/main" id="{C3DC45C0-C146-482C-8FC7-90B17FF1CECB}"/>
              </a:ext>
            </a:extLst>
          </p:cNvPr>
          <p:cNvPicPr>
            <a:picLocks noChangeAspect="1"/>
          </p:cNvPicPr>
          <p:nvPr/>
        </p:nvPicPr>
        <p:blipFill rotWithShape="1">
          <a:blip r:embed="rId2">
            <a:extLst>
              <a:ext uri="{28A0092B-C50C-407E-A947-70E740481C1C}">
                <a14:useLocalDpi xmlns:a14="http://schemas.microsoft.com/office/drawing/2010/main" val="0"/>
              </a:ext>
            </a:extLst>
          </a:blip>
          <a:srcRect t="7496"/>
          <a:stretch/>
        </p:blipFill>
        <p:spPr>
          <a:xfrm>
            <a:off x="905441" y="2077822"/>
            <a:ext cx="9958740" cy="4218370"/>
          </a:xfrm>
          <a:prstGeom prst="rect">
            <a:avLst/>
          </a:prstGeom>
          <a:solidFill>
            <a:schemeClr val="bg1"/>
          </a:solidFill>
          <a:ln>
            <a:solidFill>
              <a:schemeClr val="bg1">
                <a:lumMod val="65000"/>
              </a:schemeClr>
            </a:solidFill>
          </a:ln>
        </p:spPr>
      </p:pic>
    </p:spTree>
    <p:extLst>
      <p:ext uri="{BB962C8B-B14F-4D97-AF65-F5344CB8AC3E}">
        <p14:creationId xmlns:p14="http://schemas.microsoft.com/office/powerpoint/2010/main" val="48962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587022" y="229279"/>
            <a:ext cx="10905066" cy="1135737"/>
          </a:xfrm>
        </p:spPr>
        <p:txBody>
          <a:bodyPr>
            <a:normAutofit fontScale="90000"/>
          </a:bodyPr>
          <a:lstStyle/>
          <a:p>
            <a:r>
              <a:rPr lang="en-CA" sz="3600" dirty="0">
                <a:ea typeface="+mj-lt"/>
                <a:cs typeface="+mj-lt"/>
              </a:rPr>
              <a:t>Submarket (Hotel &amp; Hospitality) Overview</a:t>
            </a:r>
            <a:endParaRPr lang="en-US" sz="3600" dirty="0"/>
          </a:p>
        </p:txBody>
      </p:sp>
      <p:sp>
        <p:nvSpPr>
          <p:cNvPr id="4" name="TextBox 3">
            <a:extLst>
              <a:ext uri="{FF2B5EF4-FFF2-40B4-BE49-F238E27FC236}">
                <a16:creationId xmlns:a16="http://schemas.microsoft.com/office/drawing/2014/main" id="{513ABB12-E595-4D3C-F45A-6224A02BD28A}"/>
              </a:ext>
            </a:extLst>
          </p:cNvPr>
          <p:cNvSpPr txBox="1"/>
          <p:nvPr/>
        </p:nvSpPr>
        <p:spPr>
          <a:xfrm>
            <a:off x="587022" y="1365742"/>
            <a:ext cx="10905066" cy="5219634"/>
          </a:xfrm>
          <a:prstGeom prst="rect">
            <a:avLst/>
          </a:prstGeom>
          <a:solidFill>
            <a:schemeClr val="accent1">
              <a:lumMod val="60000"/>
              <a:lumOff val="40000"/>
            </a:schemeClr>
          </a:solidFill>
        </p:spPr>
        <p:txBody>
          <a:bodyPr wrap="square" rtlCol="0">
            <a:spAutoFit/>
          </a:bodyPr>
          <a:lstStyle>
            <a:defPPr>
              <a:defRPr lang="en-US"/>
            </a:defPPr>
            <a:lvl1pPr algn="ctr">
              <a:defRPr sz="1600" b="1"/>
            </a:lvl1pPr>
          </a:lstStyle>
          <a:p>
            <a:pPr algn="l">
              <a:lnSpc>
                <a:spcPct val="150000"/>
              </a:lnSpc>
            </a:pPr>
            <a:r>
              <a:rPr lang="en-US" dirty="0"/>
              <a:t>Brac, Croatia: A Rising Star in the Hospitality Sector</a:t>
            </a:r>
            <a:br>
              <a:rPr lang="en-US" b="0" dirty="0"/>
            </a:br>
            <a:r>
              <a:rPr lang="en-US" b="0" dirty="0"/>
              <a:t>The island of Brac, nestled in the Adriatic Sea, has emerged as a rising star in Croatia's hospitality sector. Known for its pristine beaches, historic towns, and vibrant local culture, Brac has become an attractive destination for tourists seeking a serene getaway. The island's tourism industry has witnessed steady growth in recent years, with an increasing number of visitors from both domestic and international markets. One of Brac's unique selling points is its stunning coastline, which boasts a plethora of secluded coves and crystal-clear waters. These natural wonders have made the island a hotspot for water sports enthusiasts, yachting enthusiasts, and beach lovers. The charming towns of Bol, Supetar, and Postira offer a glimpse into Croatia's rich heritage, with their cobblestone streets, quaint architecture, and traditional cuisine. In the hospitality sector, Brac has seen significant investment in recent years, resulting in the development of modern resorts, boutique hotels, and luxury villas. This expansion caters to the diverse needs of tourists, from those seeking a luxurious retreat to budget-conscious travelers looking for cozy guesthouses. Additionally, the island's commitment to sustainable tourism aligns with the global trend towards responsible travel.</a:t>
            </a:r>
            <a:br>
              <a:rPr lang="en-US" b="0" dirty="0"/>
            </a:br>
            <a:r>
              <a:rPr lang="en-US" b="0" dirty="0"/>
              <a:t>Brac's strategic location, just a short ferry ride from Split, has contributed to its accessibility, making it an ideal destination for both short getaways and extended vacations. As the hospitality industry on the island continues to flourish, Brac is poised to capture the hearts of travelers seeking an authentic Croatian experience in a picturesque setting.</a:t>
            </a:r>
          </a:p>
        </p:txBody>
      </p:sp>
    </p:spTree>
    <p:extLst>
      <p:ext uri="{BB962C8B-B14F-4D97-AF65-F5344CB8AC3E}">
        <p14:creationId xmlns:p14="http://schemas.microsoft.com/office/powerpoint/2010/main" val="3511493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0"/>
            <a:ext cx="10905066" cy="1135737"/>
          </a:xfrm>
        </p:spPr>
        <p:txBody>
          <a:bodyPr>
            <a:normAutofit fontScale="90000"/>
          </a:bodyPr>
          <a:lstStyle/>
          <a:p>
            <a:r>
              <a:rPr lang="en-CA" sz="3600" dirty="0">
                <a:ea typeface="+mj-lt"/>
                <a:cs typeface="+mj-lt"/>
              </a:rPr>
              <a:t>Submarket (Hotel &amp; Hospitality) Overview</a:t>
            </a:r>
            <a:endParaRPr lang="en-US" sz="3600" dirty="0"/>
          </a:p>
        </p:txBody>
      </p:sp>
      <p:pic>
        <p:nvPicPr>
          <p:cNvPr id="4" name="Picture 3">
            <a:extLst>
              <a:ext uri="{FF2B5EF4-FFF2-40B4-BE49-F238E27FC236}">
                <a16:creationId xmlns:a16="http://schemas.microsoft.com/office/drawing/2014/main" id="{CF07E57E-7147-436E-8224-A4A891259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280850"/>
            <a:ext cx="10905066" cy="3150473"/>
          </a:xfrm>
          <a:prstGeom prst="rect">
            <a:avLst/>
          </a:prstGeom>
          <a:ln>
            <a:solidFill>
              <a:schemeClr val="tx2">
                <a:lumMod val="60000"/>
                <a:lumOff val="40000"/>
              </a:schemeClr>
            </a:solidFill>
          </a:ln>
        </p:spPr>
      </p:pic>
      <p:sp>
        <p:nvSpPr>
          <p:cNvPr id="7" name="TextBox 6">
            <a:extLst>
              <a:ext uri="{FF2B5EF4-FFF2-40B4-BE49-F238E27FC236}">
                <a16:creationId xmlns:a16="http://schemas.microsoft.com/office/drawing/2014/main" id="{C77F1100-8491-4969-ABF5-E0F76D802E47}"/>
              </a:ext>
            </a:extLst>
          </p:cNvPr>
          <p:cNvSpPr txBox="1"/>
          <p:nvPr/>
        </p:nvSpPr>
        <p:spPr>
          <a:xfrm>
            <a:off x="643467" y="4407159"/>
            <a:ext cx="10905066" cy="338554"/>
          </a:xfrm>
          <a:prstGeom prst="rect">
            <a:avLst/>
          </a:prstGeom>
          <a:solidFill>
            <a:schemeClr val="accent1">
              <a:lumMod val="60000"/>
              <a:lumOff val="40000"/>
            </a:schemeClr>
          </a:solidFill>
        </p:spPr>
        <p:txBody>
          <a:bodyPr wrap="square" rtlCol="0">
            <a:spAutoFit/>
          </a:bodyPr>
          <a:lstStyle/>
          <a:p>
            <a:pPr algn="ctr"/>
            <a:r>
              <a:rPr lang="en-US" sz="1600" b="1" dirty="0"/>
              <a:t>The Rising Residential Index Of Croatia Compared the Rest of  the Europe</a:t>
            </a:r>
          </a:p>
        </p:txBody>
      </p:sp>
      <p:pic>
        <p:nvPicPr>
          <p:cNvPr id="6" name="Picture 5">
            <a:extLst>
              <a:ext uri="{FF2B5EF4-FFF2-40B4-BE49-F238E27FC236}">
                <a16:creationId xmlns:a16="http://schemas.microsoft.com/office/drawing/2014/main" id="{FC451736-669C-418B-9F91-B8FA8952BF92}"/>
              </a:ext>
            </a:extLst>
          </p:cNvPr>
          <p:cNvPicPr>
            <a:picLocks noChangeAspect="1"/>
          </p:cNvPicPr>
          <p:nvPr/>
        </p:nvPicPr>
        <p:blipFill rotWithShape="1">
          <a:blip r:embed="rId3">
            <a:extLst>
              <a:ext uri="{28A0092B-C50C-407E-A947-70E740481C1C}">
                <a14:useLocalDpi xmlns:a14="http://schemas.microsoft.com/office/drawing/2010/main" val="0"/>
              </a:ext>
            </a:extLst>
          </a:blip>
          <a:srcRect b="14625"/>
          <a:stretch/>
        </p:blipFill>
        <p:spPr>
          <a:xfrm>
            <a:off x="643467" y="4745713"/>
            <a:ext cx="10905066" cy="2112287"/>
          </a:xfrm>
          <a:prstGeom prst="rect">
            <a:avLst/>
          </a:prstGeom>
          <a:ln>
            <a:solidFill>
              <a:schemeClr val="tx2">
                <a:lumMod val="60000"/>
                <a:lumOff val="40000"/>
              </a:schemeClr>
            </a:solidFill>
          </a:ln>
        </p:spPr>
      </p:pic>
    </p:spTree>
    <p:extLst>
      <p:ext uri="{BB962C8B-B14F-4D97-AF65-F5344CB8AC3E}">
        <p14:creationId xmlns:p14="http://schemas.microsoft.com/office/powerpoint/2010/main" val="1734103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587022" y="229279"/>
            <a:ext cx="10905066" cy="1135737"/>
          </a:xfrm>
        </p:spPr>
        <p:txBody>
          <a:bodyPr>
            <a:normAutofit fontScale="90000"/>
          </a:bodyPr>
          <a:lstStyle/>
          <a:p>
            <a:r>
              <a:rPr lang="en-CA" sz="3600" dirty="0">
                <a:ea typeface="+mj-lt"/>
                <a:cs typeface="+mj-lt"/>
              </a:rPr>
              <a:t>Submarket (Hotel &amp; Hospitality) Overview</a:t>
            </a:r>
            <a:endParaRPr lang="en-US" sz="3600" dirty="0"/>
          </a:p>
        </p:txBody>
      </p:sp>
      <p:pic>
        <p:nvPicPr>
          <p:cNvPr id="6" name="Picture 5">
            <a:extLst>
              <a:ext uri="{FF2B5EF4-FFF2-40B4-BE49-F238E27FC236}">
                <a16:creationId xmlns:a16="http://schemas.microsoft.com/office/drawing/2014/main" id="{EA3FD49B-3B27-48AC-99B6-4E8054346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1" y="1505243"/>
            <a:ext cx="5050270" cy="2311925"/>
          </a:xfrm>
          <a:prstGeom prst="rect">
            <a:avLst/>
          </a:prstGeom>
          <a:ln>
            <a:solidFill>
              <a:schemeClr val="tx2">
                <a:lumMod val="60000"/>
                <a:lumOff val="40000"/>
              </a:schemeClr>
            </a:solidFill>
          </a:ln>
        </p:spPr>
      </p:pic>
      <p:sp>
        <p:nvSpPr>
          <p:cNvPr id="7" name="TextBox 6">
            <a:extLst>
              <a:ext uri="{FF2B5EF4-FFF2-40B4-BE49-F238E27FC236}">
                <a16:creationId xmlns:a16="http://schemas.microsoft.com/office/drawing/2014/main" id="{A73ACE0E-D42E-4851-AAA8-5665201554C1}"/>
              </a:ext>
            </a:extLst>
          </p:cNvPr>
          <p:cNvSpPr txBox="1"/>
          <p:nvPr/>
        </p:nvSpPr>
        <p:spPr>
          <a:xfrm>
            <a:off x="6635440" y="3912990"/>
            <a:ext cx="4027874" cy="338554"/>
          </a:xfrm>
          <a:prstGeom prst="rect">
            <a:avLst/>
          </a:prstGeom>
          <a:solidFill>
            <a:schemeClr val="accent1">
              <a:lumMod val="60000"/>
              <a:lumOff val="40000"/>
            </a:schemeClr>
          </a:solidFill>
        </p:spPr>
        <p:txBody>
          <a:bodyPr wrap="square" rtlCol="0">
            <a:spAutoFit/>
          </a:bodyPr>
          <a:lstStyle/>
          <a:p>
            <a:pPr algn="ctr"/>
            <a:r>
              <a:rPr lang="en-US" sz="1600" b="1" dirty="0"/>
              <a:t>Transaction Volume by Investment Type</a:t>
            </a:r>
          </a:p>
        </p:txBody>
      </p:sp>
      <p:pic>
        <p:nvPicPr>
          <p:cNvPr id="4" name="Picture 3">
            <a:extLst>
              <a:ext uri="{FF2B5EF4-FFF2-40B4-BE49-F238E27FC236}">
                <a16:creationId xmlns:a16="http://schemas.microsoft.com/office/drawing/2014/main" id="{7D8759CC-1C9D-4957-A34A-0CCD46B9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160" y="1505243"/>
            <a:ext cx="5590400" cy="2311927"/>
          </a:xfrm>
          <a:prstGeom prst="rect">
            <a:avLst/>
          </a:prstGeom>
          <a:ln>
            <a:solidFill>
              <a:schemeClr val="tx2">
                <a:lumMod val="60000"/>
                <a:lumOff val="40000"/>
              </a:schemeClr>
            </a:solidFill>
          </a:ln>
        </p:spPr>
      </p:pic>
      <p:pic>
        <p:nvPicPr>
          <p:cNvPr id="10" name="Picture 9">
            <a:extLst>
              <a:ext uri="{FF2B5EF4-FFF2-40B4-BE49-F238E27FC236}">
                <a16:creationId xmlns:a16="http://schemas.microsoft.com/office/drawing/2014/main" id="{B7AC9655-696C-433E-BED3-7D6AC75D6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160" y="4347366"/>
            <a:ext cx="5590400" cy="2281356"/>
          </a:xfrm>
          <a:prstGeom prst="rect">
            <a:avLst/>
          </a:prstGeom>
          <a:ln>
            <a:solidFill>
              <a:schemeClr val="tx2">
                <a:lumMod val="60000"/>
                <a:lumOff val="40000"/>
              </a:schemeClr>
            </a:solidFill>
          </a:ln>
        </p:spPr>
      </p:pic>
      <p:pic>
        <p:nvPicPr>
          <p:cNvPr id="12" name="Picture 11">
            <a:extLst>
              <a:ext uri="{FF2B5EF4-FFF2-40B4-BE49-F238E27FC236}">
                <a16:creationId xmlns:a16="http://schemas.microsoft.com/office/drawing/2014/main" id="{B6F1E548-BF72-408C-AF37-82A9306E5D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022" y="4347366"/>
            <a:ext cx="5050269" cy="2281355"/>
          </a:xfrm>
          <a:prstGeom prst="rect">
            <a:avLst/>
          </a:prstGeom>
          <a:ln>
            <a:solidFill>
              <a:schemeClr val="tx2">
                <a:lumMod val="60000"/>
                <a:lumOff val="40000"/>
              </a:schemeClr>
            </a:solidFill>
          </a:ln>
        </p:spPr>
      </p:pic>
      <p:sp>
        <p:nvSpPr>
          <p:cNvPr id="13" name="TextBox 12">
            <a:extLst>
              <a:ext uri="{FF2B5EF4-FFF2-40B4-BE49-F238E27FC236}">
                <a16:creationId xmlns:a16="http://schemas.microsoft.com/office/drawing/2014/main" id="{D64E9E12-F3FE-4040-A980-1BC0B3FE6BCC}"/>
              </a:ext>
            </a:extLst>
          </p:cNvPr>
          <p:cNvSpPr txBox="1"/>
          <p:nvPr/>
        </p:nvSpPr>
        <p:spPr>
          <a:xfrm>
            <a:off x="1856934" y="3912990"/>
            <a:ext cx="2891169" cy="338554"/>
          </a:xfrm>
          <a:prstGeom prst="rect">
            <a:avLst/>
          </a:prstGeom>
          <a:solidFill>
            <a:schemeClr val="accent1">
              <a:lumMod val="60000"/>
              <a:lumOff val="40000"/>
            </a:schemeClr>
          </a:solidFill>
        </p:spPr>
        <p:txBody>
          <a:bodyPr wrap="square" rtlCol="0">
            <a:spAutoFit/>
          </a:bodyPr>
          <a:lstStyle/>
          <a:p>
            <a:pPr algn="ctr"/>
            <a:r>
              <a:rPr lang="en-US" sz="1600" b="1" dirty="0"/>
              <a:t>Foreign Visits and Stays</a:t>
            </a:r>
          </a:p>
        </p:txBody>
      </p:sp>
    </p:spTree>
    <p:extLst>
      <p:ext uri="{BB962C8B-B14F-4D97-AF65-F5344CB8AC3E}">
        <p14:creationId xmlns:p14="http://schemas.microsoft.com/office/powerpoint/2010/main" val="2078054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371702" y="0"/>
            <a:ext cx="10905066" cy="1135737"/>
          </a:xfrm>
        </p:spPr>
        <p:txBody>
          <a:bodyPr>
            <a:normAutofit/>
          </a:bodyPr>
          <a:lstStyle/>
          <a:p>
            <a:r>
              <a:rPr lang="en-CA" sz="3600" dirty="0">
                <a:ea typeface="+mj-lt"/>
                <a:cs typeface="+mj-lt"/>
              </a:rPr>
              <a:t>Property Map</a:t>
            </a:r>
            <a:endParaRPr lang="en-US" sz="3600" dirty="0"/>
          </a:p>
        </p:txBody>
      </p:sp>
      <p:pic>
        <p:nvPicPr>
          <p:cNvPr id="4" name="Picture 3">
            <a:extLst>
              <a:ext uri="{FF2B5EF4-FFF2-40B4-BE49-F238E27FC236}">
                <a16:creationId xmlns:a16="http://schemas.microsoft.com/office/drawing/2014/main" id="{50B69683-60AE-4BAD-B1D2-8F5CB553DB54}"/>
              </a:ext>
            </a:extLst>
          </p:cNvPr>
          <p:cNvPicPr>
            <a:picLocks noChangeAspect="1"/>
          </p:cNvPicPr>
          <p:nvPr/>
        </p:nvPicPr>
        <p:blipFill>
          <a:blip r:embed="rId2"/>
          <a:stretch>
            <a:fillRect/>
          </a:stretch>
        </p:blipFill>
        <p:spPr>
          <a:xfrm>
            <a:off x="912901" y="1738825"/>
            <a:ext cx="10011215" cy="3734591"/>
          </a:xfrm>
          <a:prstGeom prst="rect">
            <a:avLst/>
          </a:prstGeom>
        </p:spPr>
      </p:pic>
    </p:spTree>
    <p:extLst>
      <p:ext uri="{BB962C8B-B14F-4D97-AF65-F5344CB8AC3E}">
        <p14:creationId xmlns:p14="http://schemas.microsoft.com/office/powerpoint/2010/main" val="3746239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32547C7D-6A98-D7A3-AD2B-F260B5BE0C8C}"/>
              </a:ext>
            </a:extLst>
          </p:cNvPr>
          <p:cNvGraphicFramePr>
            <a:graphicFrameLocks noGrp="1"/>
          </p:cNvGraphicFramePr>
          <p:nvPr>
            <p:extLst>
              <p:ext uri="{D42A27DB-BD31-4B8C-83A1-F6EECF244321}">
                <p14:modId xmlns:p14="http://schemas.microsoft.com/office/powerpoint/2010/main" val="2821558399"/>
              </p:ext>
            </p:extLst>
          </p:nvPr>
        </p:nvGraphicFramePr>
        <p:xfrm>
          <a:off x="643467" y="1419578"/>
          <a:ext cx="10905066" cy="5410200"/>
        </p:xfrm>
        <a:graphic>
          <a:graphicData uri="http://schemas.openxmlformats.org/drawingml/2006/table">
            <a:tbl>
              <a:tblPr firstRow="1" bandRow="1">
                <a:tableStyleId>{16D9F66E-5EB9-4882-86FB-DCBF35E3C3E4}</a:tableStyleId>
              </a:tblPr>
              <a:tblGrid>
                <a:gridCol w="5452533">
                  <a:extLst>
                    <a:ext uri="{9D8B030D-6E8A-4147-A177-3AD203B41FA5}">
                      <a16:colId xmlns:a16="http://schemas.microsoft.com/office/drawing/2014/main" val="1895134208"/>
                    </a:ext>
                  </a:extLst>
                </a:gridCol>
                <a:gridCol w="5452533">
                  <a:extLst>
                    <a:ext uri="{9D8B030D-6E8A-4147-A177-3AD203B41FA5}">
                      <a16:colId xmlns:a16="http://schemas.microsoft.com/office/drawing/2014/main" val="272072688"/>
                    </a:ext>
                  </a:extLst>
                </a:gridCol>
              </a:tblGrid>
              <a:tr h="370840">
                <a:tc>
                  <a:txBody>
                    <a:bodyPr/>
                    <a:lstStyle/>
                    <a:p>
                      <a:r>
                        <a:rPr lang="en-US" sz="1800" b="1" i="0" u="none" strike="noStrike" kern="1200" baseline="0">
                          <a:solidFill>
                            <a:schemeClr val="dk1"/>
                          </a:solidFill>
                          <a:latin typeface="+mn-lt"/>
                          <a:ea typeface="+mn-ea"/>
                          <a:cs typeface="+mn-cs"/>
                        </a:rPr>
                        <a:t>Configuration:</a:t>
                      </a:r>
                      <a:endParaRPr lang="en-US" dirty="0"/>
                    </a:p>
                  </a:txBody>
                  <a:tcPr/>
                </a:tc>
                <a:tc>
                  <a:txBody>
                    <a:bodyPr/>
                    <a:lstStyle/>
                    <a:p>
                      <a:pPr algn="just"/>
                      <a:r>
                        <a:rPr lang="en-US" sz="1800" b="0" i="0" u="none" strike="noStrike" kern="1200" baseline="0" dirty="0">
                          <a:solidFill>
                            <a:schemeClr val="dk1"/>
                          </a:solidFill>
                          <a:latin typeface="+mn-lt"/>
                          <a:ea typeface="+mn-ea"/>
                          <a:cs typeface="+mn-cs"/>
                        </a:rPr>
                        <a:t>Irregular</a:t>
                      </a:r>
                      <a:endParaRPr lang="en-US" b="0" dirty="0"/>
                    </a:p>
                  </a:txBody>
                  <a:tcPr/>
                </a:tc>
                <a:extLst>
                  <a:ext uri="{0D108BD9-81ED-4DB2-BD59-A6C34878D82A}">
                    <a16:rowId xmlns:a16="http://schemas.microsoft.com/office/drawing/2014/main" val="923965374"/>
                  </a:ext>
                </a:extLst>
              </a:tr>
              <a:tr h="370840">
                <a:tc>
                  <a:txBody>
                    <a:bodyPr/>
                    <a:lstStyle/>
                    <a:p>
                      <a:r>
                        <a:rPr lang="en-US" sz="1800" b="1" i="0" u="none" strike="noStrike" kern="1200" baseline="0">
                          <a:solidFill>
                            <a:schemeClr val="dk1"/>
                          </a:solidFill>
                          <a:latin typeface="+mn-lt"/>
                          <a:ea typeface="+mn-ea"/>
                          <a:cs typeface="+mn-cs"/>
                        </a:rPr>
                        <a:t>Topography:</a:t>
                      </a:r>
                      <a:endParaRPr lang="en-US" dirty="0"/>
                    </a:p>
                  </a:txBody>
                  <a:tcPr/>
                </a:tc>
                <a:tc>
                  <a:txBody>
                    <a:bodyPr/>
                    <a:lstStyle/>
                    <a:p>
                      <a:pPr algn="just"/>
                      <a:r>
                        <a:rPr lang="en-US" sz="1800" b="0" i="0" u="none" strike="noStrike" kern="1200" baseline="0" dirty="0">
                          <a:solidFill>
                            <a:schemeClr val="dk1"/>
                          </a:solidFill>
                          <a:latin typeface="+mn-lt"/>
                          <a:ea typeface="+mn-ea"/>
                          <a:cs typeface="+mn-cs"/>
                        </a:rPr>
                        <a:t>Generally level</a:t>
                      </a:r>
                      <a:endParaRPr lang="en-US" b="0" dirty="0"/>
                    </a:p>
                  </a:txBody>
                  <a:tcPr/>
                </a:tc>
                <a:extLst>
                  <a:ext uri="{0D108BD9-81ED-4DB2-BD59-A6C34878D82A}">
                    <a16:rowId xmlns:a16="http://schemas.microsoft.com/office/drawing/2014/main" val="2081164503"/>
                  </a:ext>
                </a:extLst>
              </a:tr>
              <a:tr h="370840">
                <a:tc>
                  <a:txBody>
                    <a:bodyPr/>
                    <a:lstStyle/>
                    <a:p>
                      <a:r>
                        <a:rPr lang="en-US" sz="1800" b="1" i="0" u="none" strike="noStrike" kern="1200" baseline="0">
                          <a:solidFill>
                            <a:schemeClr val="dk1"/>
                          </a:solidFill>
                          <a:latin typeface="+mn-lt"/>
                          <a:ea typeface="+mn-ea"/>
                          <a:cs typeface="+mn-cs"/>
                        </a:rPr>
                        <a:t>Drainage:</a:t>
                      </a:r>
                      <a:endParaRPr lang="en-US" dirty="0"/>
                    </a:p>
                  </a:txBody>
                  <a:tcPr/>
                </a:tc>
                <a:tc>
                  <a:txBody>
                    <a:bodyPr/>
                    <a:lstStyle/>
                    <a:p>
                      <a:r>
                        <a:rPr lang="en-US" sz="1800" b="0" i="0" u="none" strike="noStrike" kern="1200" baseline="0" dirty="0">
                          <a:solidFill>
                            <a:schemeClr val="dk1"/>
                          </a:solidFill>
                          <a:latin typeface="+mn-lt"/>
                          <a:ea typeface="+mn-ea"/>
                          <a:cs typeface="+mn-cs"/>
                        </a:rPr>
                        <a:t>Assumed adequate</a:t>
                      </a:r>
                      <a:endParaRPr lang="en-US" dirty="0"/>
                    </a:p>
                  </a:txBody>
                  <a:tcPr/>
                </a:tc>
                <a:extLst>
                  <a:ext uri="{0D108BD9-81ED-4DB2-BD59-A6C34878D82A}">
                    <a16:rowId xmlns:a16="http://schemas.microsoft.com/office/drawing/2014/main" val="2863609510"/>
                  </a:ext>
                </a:extLst>
              </a:tr>
              <a:tr h="370840">
                <a:tc>
                  <a:txBody>
                    <a:bodyPr/>
                    <a:lstStyle/>
                    <a:p>
                      <a:r>
                        <a:rPr lang="en-US" sz="1800" b="1" i="0" u="none" strike="noStrike" kern="1200" baseline="0">
                          <a:solidFill>
                            <a:schemeClr val="dk1"/>
                          </a:solidFill>
                          <a:latin typeface="+mn-lt"/>
                          <a:ea typeface="+mn-ea"/>
                          <a:cs typeface="+mn-cs"/>
                        </a:rPr>
                        <a:t>Floodplain:</a:t>
                      </a:r>
                      <a:endParaRPr lang="en-US" dirty="0"/>
                    </a:p>
                  </a:txBody>
                  <a:tcPr/>
                </a:tc>
                <a:tc>
                  <a:txBody>
                    <a:bodyPr/>
                    <a:lstStyle/>
                    <a:p>
                      <a:pPr algn="just"/>
                      <a:r>
                        <a:rPr lang="en-US" sz="1800" b="0" i="0" u="none" strike="noStrike" kern="1200" baseline="0" dirty="0">
                          <a:solidFill>
                            <a:schemeClr val="dk1"/>
                          </a:solidFill>
                          <a:latin typeface="+mn-lt"/>
                          <a:ea typeface="+mn-ea"/>
                          <a:cs typeface="+mn-cs"/>
                        </a:rPr>
                        <a:t>According to National Flood Insurance Rate Map Community Panel No. 48201C0830L (June 18, 2007), the subject property lies within FEMA Zone X; areas determined to be outside the 500‐year flood plain.</a:t>
                      </a:r>
                      <a:endParaRPr lang="en-US" dirty="0"/>
                    </a:p>
                  </a:txBody>
                  <a:tcPr/>
                </a:tc>
                <a:extLst>
                  <a:ext uri="{0D108BD9-81ED-4DB2-BD59-A6C34878D82A}">
                    <a16:rowId xmlns:a16="http://schemas.microsoft.com/office/drawing/2014/main" val="365657357"/>
                  </a:ext>
                </a:extLst>
              </a:tr>
              <a:tr h="370840">
                <a:tc>
                  <a:txBody>
                    <a:bodyPr/>
                    <a:lstStyle/>
                    <a:p>
                      <a:r>
                        <a:rPr lang="en-US" sz="1800" b="1" i="0" u="none" strike="noStrike" kern="1200" baseline="0" dirty="0">
                          <a:solidFill>
                            <a:schemeClr val="dk1"/>
                          </a:solidFill>
                          <a:latin typeface="+mn-lt"/>
                          <a:ea typeface="+mn-ea"/>
                          <a:cs typeface="+mn-cs"/>
                        </a:rPr>
                        <a:t>Frontage:</a:t>
                      </a:r>
                      <a:endParaRPr lang="en-US" dirty="0"/>
                    </a:p>
                  </a:txBody>
                  <a:tcPr/>
                </a:tc>
                <a:tc>
                  <a:txBody>
                    <a:bodyPr/>
                    <a:lstStyle/>
                    <a:p>
                      <a:r>
                        <a:rPr lang="en-US" sz="1800" b="0" i="0" u="none" strike="noStrike" kern="1200" baseline="0" dirty="0">
                          <a:solidFill>
                            <a:schemeClr val="dk1"/>
                          </a:solidFill>
                          <a:latin typeface="+mn-lt"/>
                          <a:ea typeface="+mn-ea"/>
                          <a:cs typeface="+mn-cs"/>
                        </a:rPr>
                        <a:t>South side of Briar Forest Drive and the east side of Lakeside Estates Drive</a:t>
                      </a:r>
                      <a:endParaRPr lang="en-US" dirty="0"/>
                    </a:p>
                  </a:txBody>
                  <a:tcPr/>
                </a:tc>
                <a:extLst>
                  <a:ext uri="{0D108BD9-81ED-4DB2-BD59-A6C34878D82A}">
                    <a16:rowId xmlns:a16="http://schemas.microsoft.com/office/drawing/2014/main" val="381076927"/>
                  </a:ext>
                </a:extLst>
              </a:tr>
              <a:tr h="370840">
                <a:tc>
                  <a:txBody>
                    <a:bodyPr/>
                    <a:lstStyle/>
                    <a:p>
                      <a:r>
                        <a:rPr lang="en-US" sz="1800" b="1" i="0" u="none" strike="noStrike" kern="1200" baseline="0" dirty="0">
                          <a:solidFill>
                            <a:schemeClr val="dk1"/>
                          </a:solidFill>
                          <a:latin typeface="+mn-lt"/>
                          <a:ea typeface="+mn-ea"/>
                          <a:cs typeface="+mn-cs"/>
                        </a:rPr>
                        <a:t>Access:</a:t>
                      </a:r>
                      <a:endParaRPr lang="en-US" dirty="0"/>
                    </a:p>
                  </a:txBody>
                  <a:tcPr/>
                </a:tc>
                <a:tc>
                  <a:txBody>
                    <a:bodyPr/>
                    <a:lstStyle/>
                    <a:p>
                      <a:r>
                        <a:rPr lang="en-US" sz="1800" b="0" i="0" u="none" strike="noStrike" kern="1200" baseline="0" dirty="0">
                          <a:solidFill>
                            <a:schemeClr val="dk1"/>
                          </a:solidFill>
                          <a:latin typeface="+mn-lt"/>
                          <a:ea typeface="+mn-ea"/>
                          <a:cs typeface="+mn-cs"/>
                        </a:rPr>
                        <a:t>Curb cuts on the south side of Briar Forest Drive and the east side of Lakeside Estates Drive</a:t>
                      </a:r>
                    </a:p>
                  </a:txBody>
                  <a:tcPr/>
                </a:tc>
                <a:extLst>
                  <a:ext uri="{0D108BD9-81ED-4DB2-BD59-A6C34878D82A}">
                    <a16:rowId xmlns:a16="http://schemas.microsoft.com/office/drawing/2014/main" val="921993483"/>
                  </a:ext>
                </a:extLst>
              </a:tr>
              <a:tr h="370840">
                <a:tc>
                  <a:txBody>
                    <a:bodyPr/>
                    <a:lstStyle/>
                    <a:p>
                      <a:r>
                        <a:rPr lang="en-US" sz="1800" b="1" i="0" u="none" strike="noStrike" kern="1200" baseline="0" dirty="0">
                          <a:solidFill>
                            <a:schemeClr val="dk1"/>
                          </a:solidFill>
                          <a:latin typeface="+mn-lt"/>
                          <a:ea typeface="+mn-ea"/>
                          <a:cs typeface="+mn-cs"/>
                        </a:rPr>
                        <a:t>Utilities:</a:t>
                      </a:r>
                      <a:endParaRPr lang="en-US" dirty="0"/>
                    </a:p>
                  </a:txBody>
                  <a:tcPr/>
                </a:tc>
                <a:tc>
                  <a:txBody>
                    <a:bodyPr/>
                    <a:lstStyle/>
                    <a:p>
                      <a:r>
                        <a:rPr lang="en-US" sz="1800" b="0" i="0" u="none" strike="noStrike" kern="1200" baseline="0" dirty="0">
                          <a:solidFill>
                            <a:schemeClr val="dk1"/>
                          </a:solidFill>
                          <a:latin typeface="+mn-lt"/>
                          <a:ea typeface="+mn-ea"/>
                          <a:cs typeface="+mn-cs"/>
                        </a:rPr>
                        <a:t>Adequate utilities are available and in place at the site for typical multifamily uses, including water, sewer, electricity, and telephone.</a:t>
                      </a:r>
                    </a:p>
                  </a:txBody>
                  <a:tcPr/>
                </a:tc>
                <a:extLst>
                  <a:ext uri="{0D108BD9-81ED-4DB2-BD59-A6C34878D82A}">
                    <a16:rowId xmlns:a16="http://schemas.microsoft.com/office/drawing/2014/main" val="3292540191"/>
                  </a:ext>
                </a:extLst>
              </a:tr>
              <a:tr h="370840">
                <a:tc>
                  <a:txBody>
                    <a:bodyPr/>
                    <a:lstStyle/>
                    <a:p>
                      <a:r>
                        <a:rPr lang="en-US" sz="1800" b="1" i="0" u="none" strike="noStrike" kern="1200" baseline="0" dirty="0">
                          <a:solidFill>
                            <a:schemeClr val="dk1"/>
                          </a:solidFill>
                          <a:latin typeface="+mn-lt"/>
                          <a:ea typeface="+mn-ea"/>
                          <a:cs typeface="+mn-cs"/>
                        </a:rPr>
                        <a:t>Site Improvements:</a:t>
                      </a:r>
                      <a:endParaRPr lang="en-US" dirty="0"/>
                    </a:p>
                  </a:txBody>
                  <a:tcPr/>
                </a:tc>
                <a:tc>
                  <a:txBody>
                    <a:bodyPr/>
                    <a:lstStyle/>
                    <a:p>
                      <a:r>
                        <a:rPr lang="en-US" sz="1800" b="0" i="0" u="none" strike="noStrike" kern="1200" baseline="0" dirty="0">
                          <a:solidFill>
                            <a:schemeClr val="dk1"/>
                          </a:solidFill>
                          <a:latin typeface="+mn-lt"/>
                          <a:ea typeface="+mn-ea"/>
                          <a:cs typeface="+mn-cs"/>
                        </a:rPr>
                        <a:t>The site improvements include parking areas, landscaping, and drainage.</a:t>
                      </a:r>
                    </a:p>
                    <a:p>
                      <a:r>
                        <a:rPr lang="en-US" sz="1800" b="0" i="0" u="none" strike="noStrike" kern="1200" baseline="0" dirty="0">
                          <a:solidFill>
                            <a:schemeClr val="dk1"/>
                          </a:solidFill>
                          <a:latin typeface="+mn-lt"/>
                          <a:ea typeface="+mn-ea"/>
                          <a:cs typeface="+mn-cs"/>
                        </a:rPr>
                        <a:t>Building improvements are detailed in the next section.</a:t>
                      </a:r>
                    </a:p>
                  </a:txBody>
                  <a:tcPr/>
                </a:tc>
                <a:extLst>
                  <a:ext uri="{0D108BD9-81ED-4DB2-BD59-A6C34878D82A}">
                    <a16:rowId xmlns:a16="http://schemas.microsoft.com/office/drawing/2014/main" val="2561741859"/>
                  </a:ext>
                </a:extLst>
              </a:tr>
            </a:tbl>
          </a:graphicData>
        </a:graphic>
      </p:graphicFrame>
      <p:sp>
        <p:nvSpPr>
          <p:cNvPr id="4" name="Title 1">
            <a:extLst>
              <a:ext uri="{FF2B5EF4-FFF2-40B4-BE49-F238E27FC236}">
                <a16:creationId xmlns:a16="http://schemas.microsoft.com/office/drawing/2014/main" id="{BB3AAADD-5BB1-8B56-B99D-52AE34B388E8}"/>
              </a:ext>
            </a:extLst>
          </p:cNvPr>
          <p:cNvSpPr txBox="1">
            <a:spLocks/>
          </p:cNvSpPr>
          <p:nvPr/>
        </p:nvSpPr>
        <p:spPr bwMode="black">
          <a:xfrm>
            <a:off x="643467" y="191911"/>
            <a:ext cx="10905066" cy="1135737"/>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A" sz="3600" dirty="0">
                <a:highlight>
                  <a:srgbClr val="FFFF00"/>
                </a:highlight>
                <a:ea typeface="+mj-lt"/>
                <a:cs typeface="+mj-lt"/>
              </a:rPr>
              <a:t>Site Description</a:t>
            </a:r>
            <a:endParaRPr lang="en-US" sz="3600" dirty="0">
              <a:highlight>
                <a:srgbClr val="FFFF00"/>
              </a:highlight>
            </a:endParaRPr>
          </a:p>
        </p:txBody>
      </p:sp>
    </p:spTree>
    <p:extLst>
      <p:ext uri="{BB962C8B-B14F-4D97-AF65-F5344CB8AC3E}">
        <p14:creationId xmlns:p14="http://schemas.microsoft.com/office/powerpoint/2010/main" val="3346641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136673"/>
            <a:ext cx="10905066" cy="1135737"/>
          </a:xfrm>
        </p:spPr>
        <p:txBody>
          <a:bodyPr>
            <a:normAutofit/>
          </a:bodyPr>
          <a:lstStyle/>
          <a:p>
            <a:r>
              <a:rPr lang="en-CA" sz="3600" dirty="0">
                <a:highlight>
                  <a:srgbClr val="FFFF00"/>
                </a:highlight>
                <a:ea typeface="+mj-lt"/>
                <a:cs typeface="+mj-lt"/>
              </a:rPr>
              <a:t>Site Description</a:t>
            </a:r>
            <a:endParaRPr lang="en-US" sz="3600" dirty="0">
              <a:highlight>
                <a:srgbClr val="FFFF00"/>
              </a:highlight>
            </a:endParaRPr>
          </a:p>
        </p:txBody>
      </p:sp>
      <p:pic>
        <p:nvPicPr>
          <p:cNvPr id="4" name="Picture 3">
            <a:extLst>
              <a:ext uri="{FF2B5EF4-FFF2-40B4-BE49-F238E27FC236}">
                <a16:creationId xmlns:a16="http://schemas.microsoft.com/office/drawing/2014/main" id="{7800C0A8-1C5F-4BC1-1413-F390D75DEF64}"/>
              </a:ext>
            </a:extLst>
          </p:cNvPr>
          <p:cNvPicPr>
            <a:picLocks noChangeAspect="1"/>
          </p:cNvPicPr>
          <p:nvPr/>
        </p:nvPicPr>
        <p:blipFill rotWithShape="1">
          <a:blip r:embed="rId2"/>
          <a:srcRect l="2005"/>
          <a:stretch/>
        </p:blipFill>
        <p:spPr>
          <a:xfrm>
            <a:off x="5834380" y="2367880"/>
            <a:ext cx="6096000" cy="4401164"/>
          </a:xfrm>
          <a:prstGeom prst="rect">
            <a:avLst/>
          </a:prstGeom>
        </p:spPr>
      </p:pic>
      <p:pic>
        <p:nvPicPr>
          <p:cNvPr id="6" name="Picture 5">
            <a:extLst>
              <a:ext uri="{FF2B5EF4-FFF2-40B4-BE49-F238E27FC236}">
                <a16:creationId xmlns:a16="http://schemas.microsoft.com/office/drawing/2014/main" id="{14CFF400-770B-3A97-FD83-E8B74A0E1380}"/>
              </a:ext>
            </a:extLst>
          </p:cNvPr>
          <p:cNvPicPr>
            <a:picLocks noChangeAspect="1"/>
          </p:cNvPicPr>
          <p:nvPr/>
        </p:nvPicPr>
        <p:blipFill>
          <a:blip r:embed="rId3"/>
          <a:stretch>
            <a:fillRect/>
          </a:stretch>
        </p:blipFill>
        <p:spPr>
          <a:xfrm>
            <a:off x="520744" y="2367880"/>
            <a:ext cx="4004663" cy="4401164"/>
          </a:xfrm>
          <a:prstGeom prst="rect">
            <a:avLst/>
          </a:prstGeom>
        </p:spPr>
      </p:pic>
      <p:sp>
        <p:nvSpPr>
          <p:cNvPr id="7" name="TextBox 6">
            <a:extLst>
              <a:ext uri="{FF2B5EF4-FFF2-40B4-BE49-F238E27FC236}">
                <a16:creationId xmlns:a16="http://schemas.microsoft.com/office/drawing/2014/main" id="{5666A9C3-79BC-D394-823A-A2EE7201BAE7}"/>
              </a:ext>
            </a:extLst>
          </p:cNvPr>
          <p:cNvSpPr txBox="1"/>
          <p:nvPr/>
        </p:nvSpPr>
        <p:spPr>
          <a:xfrm>
            <a:off x="1922910" y="1998548"/>
            <a:ext cx="1200329" cy="369332"/>
          </a:xfrm>
          <a:prstGeom prst="rect">
            <a:avLst/>
          </a:prstGeom>
          <a:noFill/>
        </p:spPr>
        <p:txBody>
          <a:bodyPr wrap="none" rtlCol="0">
            <a:spAutoFit/>
          </a:bodyPr>
          <a:lstStyle/>
          <a:p>
            <a:r>
              <a:rPr lang="en-US" dirty="0"/>
              <a:t>PLAT MAP</a:t>
            </a:r>
          </a:p>
        </p:txBody>
      </p:sp>
      <p:sp>
        <p:nvSpPr>
          <p:cNvPr id="8" name="TextBox 7">
            <a:extLst>
              <a:ext uri="{FF2B5EF4-FFF2-40B4-BE49-F238E27FC236}">
                <a16:creationId xmlns:a16="http://schemas.microsoft.com/office/drawing/2014/main" id="{903AE309-D7B2-2D35-FA52-00CA807110C6}"/>
              </a:ext>
            </a:extLst>
          </p:cNvPr>
          <p:cNvSpPr txBox="1"/>
          <p:nvPr/>
        </p:nvSpPr>
        <p:spPr>
          <a:xfrm>
            <a:off x="8144037" y="2017825"/>
            <a:ext cx="1476686" cy="369332"/>
          </a:xfrm>
          <a:prstGeom prst="rect">
            <a:avLst/>
          </a:prstGeom>
          <a:noFill/>
        </p:spPr>
        <p:txBody>
          <a:bodyPr wrap="none" rtlCol="0">
            <a:spAutoFit/>
          </a:bodyPr>
          <a:lstStyle/>
          <a:p>
            <a:r>
              <a:rPr lang="en-US" dirty="0"/>
              <a:t>FLOOD MAP</a:t>
            </a:r>
          </a:p>
        </p:txBody>
      </p:sp>
    </p:spTree>
    <p:extLst>
      <p:ext uri="{BB962C8B-B14F-4D97-AF65-F5344CB8AC3E}">
        <p14:creationId xmlns:p14="http://schemas.microsoft.com/office/powerpoint/2010/main" val="1128018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321734"/>
            <a:ext cx="10905066" cy="1135737"/>
          </a:xfrm>
        </p:spPr>
        <p:txBody>
          <a:bodyPr>
            <a:normAutofit/>
          </a:bodyPr>
          <a:lstStyle/>
          <a:p>
            <a:r>
              <a:rPr lang="en-CA" sz="3600" b="1" dirty="0" err="1">
                <a:ea typeface="+mj-lt"/>
                <a:cs typeface="+mj-lt"/>
              </a:rPr>
              <a:t>croatia</a:t>
            </a:r>
            <a:endParaRPr lang="en-US" sz="3600" b="1" dirty="0"/>
          </a:p>
        </p:txBody>
      </p:sp>
      <p:sp>
        <p:nvSpPr>
          <p:cNvPr id="3" name="Content Placeholder 2">
            <a:extLst>
              <a:ext uri="{FF2B5EF4-FFF2-40B4-BE49-F238E27FC236}">
                <a16:creationId xmlns:a16="http://schemas.microsoft.com/office/drawing/2014/main" id="{632CE955-4307-A8EC-C82C-980236A3A048}"/>
              </a:ext>
            </a:extLst>
          </p:cNvPr>
          <p:cNvSpPr>
            <a:spLocks noGrp="1"/>
          </p:cNvSpPr>
          <p:nvPr>
            <p:ph idx="1"/>
          </p:nvPr>
        </p:nvSpPr>
        <p:spPr>
          <a:xfrm>
            <a:off x="643467" y="1457471"/>
            <a:ext cx="10905066" cy="4393982"/>
          </a:xfrm>
        </p:spPr>
        <p:txBody>
          <a:bodyPr vert="horz" lIns="91440" tIns="45720" rIns="91440" bIns="45720" rtlCol="0">
            <a:normAutofit/>
          </a:bodyPr>
          <a:lstStyle/>
          <a:p>
            <a:pPr marL="0" indent="0" algn="just">
              <a:buNone/>
            </a:pPr>
            <a:r>
              <a:rPr lang="en-US" sz="2000" dirty="0">
                <a:cs typeface="Calibri" panose="020F0502020204030204"/>
              </a:rPr>
              <a:t>Croatia is a country located in Southeast Europe on the eastern coast of the Adriatic Sea. It shares borders with Slovenia to the northwest, Hungary to the north, Serbia to the northeast, Bosnia and Herzegovina to the east, and Montenegro to the southeast. To the southwest, it has a coastline along the Adriatic Sea.</a:t>
            </a:r>
          </a:p>
          <a:p>
            <a:pPr marL="0" indent="0" algn="just">
              <a:buNone/>
            </a:pPr>
            <a:endParaRPr lang="en-US" sz="2000" dirty="0">
              <a:cs typeface="Calibri" panose="020F0502020204030204"/>
            </a:endParaRPr>
          </a:p>
        </p:txBody>
      </p:sp>
      <p:graphicFrame>
        <p:nvGraphicFramePr>
          <p:cNvPr id="4" name="Table 4">
            <a:extLst>
              <a:ext uri="{FF2B5EF4-FFF2-40B4-BE49-F238E27FC236}">
                <a16:creationId xmlns:a16="http://schemas.microsoft.com/office/drawing/2014/main" id="{BB233CB5-76EA-8576-8918-82A02BD8F6F7}"/>
              </a:ext>
            </a:extLst>
          </p:cNvPr>
          <p:cNvGraphicFramePr>
            <a:graphicFrameLocks noGrp="1"/>
          </p:cNvGraphicFramePr>
          <p:nvPr>
            <p:extLst>
              <p:ext uri="{D42A27DB-BD31-4B8C-83A1-F6EECF244321}">
                <p14:modId xmlns:p14="http://schemas.microsoft.com/office/powerpoint/2010/main" val="3286118438"/>
              </p:ext>
            </p:extLst>
          </p:nvPr>
        </p:nvGraphicFramePr>
        <p:xfrm>
          <a:off x="462116" y="2773375"/>
          <a:ext cx="11562736" cy="3619451"/>
        </p:xfrm>
        <a:graphic>
          <a:graphicData uri="http://schemas.openxmlformats.org/drawingml/2006/table">
            <a:tbl>
              <a:tblPr firstRow="1" bandRow="1">
                <a:tableStyleId>{68D230F3-CF80-4859-8CE7-A43EE81993B5}</a:tableStyleId>
              </a:tblPr>
              <a:tblGrid>
                <a:gridCol w="1946787">
                  <a:extLst>
                    <a:ext uri="{9D8B030D-6E8A-4147-A177-3AD203B41FA5}">
                      <a16:colId xmlns:a16="http://schemas.microsoft.com/office/drawing/2014/main" val="2990757982"/>
                    </a:ext>
                  </a:extLst>
                </a:gridCol>
                <a:gridCol w="9615949">
                  <a:extLst>
                    <a:ext uri="{9D8B030D-6E8A-4147-A177-3AD203B41FA5}">
                      <a16:colId xmlns:a16="http://schemas.microsoft.com/office/drawing/2014/main" val="2636394543"/>
                    </a:ext>
                  </a:extLst>
                </a:gridCol>
              </a:tblGrid>
              <a:tr h="377797">
                <a:tc>
                  <a:txBody>
                    <a:bodyPr/>
                    <a:lstStyle/>
                    <a:p>
                      <a:r>
                        <a:rPr lang="en-GB" b="0" dirty="0"/>
                        <a:t>Capital</a:t>
                      </a:r>
                    </a:p>
                  </a:txBody>
                  <a:tcPr/>
                </a:tc>
                <a:tc>
                  <a:txBody>
                    <a:bodyPr/>
                    <a:lstStyle/>
                    <a:p>
                      <a:r>
                        <a:rPr lang="en-US" b="0" dirty="0"/>
                        <a:t>The capital city of Croatia is Zagreb, which is also the largest city in the country.</a:t>
                      </a:r>
                      <a:endParaRPr lang="en-GB" b="0" dirty="0"/>
                    </a:p>
                  </a:txBody>
                  <a:tcPr/>
                </a:tc>
                <a:extLst>
                  <a:ext uri="{0D108BD9-81ED-4DB2-BD59-A6C34878D82A}">
                    <a16:rowId xmlns:a16="http://schemas.microsoft.com/office/drawing/2014/main" val="1113804987"/>
                  </a:ext>
                </a:extLst>
              </a:tr>
              <a:tr h="377797">
                <a:tc>
                  <a:txBody>
                    <a:bodyPr/>
                    <a:lstStyle/>
                    <a:p>
                      <a:r>
                        <a:rPr lang="en-GB" sz="1800" b="0" i="0" kern="1200" dirty="0">
                          <a:solidFill>
                            <a:schemeClr val="tx1"/>
                          </a:solidFill>
                          <a:effectLst/>
                          <a:latin typeface="+mn-lt"/>
                          <a:ea typeface="+mn-ea"/>
                          <a:cs typeface="+mn-cs"/>
                        </a:rPr>
                        <a:t>Population</a:t>
                      </a:r>
                      <a:endParaRPr lang="en-GB" b="0" dirty="0"/>
                    </a:p>
                  </a:txBody>
                  <a:tcPr/>
                </a:tc>
                <a:tc>
                  <a:txBody>
                    <a:bodyPr/>
                    <a:lstStyle/>
                    <a:p>
                      <a:r>
                        <a:rPr lang="en-GB" dirty="0"/>
                        <a:t>As of 2023, the total population of Croatia was 4.05 million</a:t>
                      </a:r>
                    </a:p>
                  </a:txBody>
                  <a:tcPr/>
                </a:tc>
                <a:extLst>
                  <a:ext uri="{0D108BD9-81ED-4DB2-BD59-A6C34878D82A}">
                    <a16:rowId xmlns:a16="http://schemas.microsoft.com/office/drawing/2014/main" val="2217498360"/>
                  </a:ext>
                </a:extLst>
              </a:tr>
              <a:tr h="931555">
                <a:tc>
                  <a:txBody>
                    <a:bodyPr/>
                    <a:lstStyle/>
                    <a:p>
                      <a:r>
                        <a:rPr lang="en-GB" dirty="0"/>
                        <a:t>Geography</a:t>
                      </a:r>
                    </a:p>
                  </a:txBody>
                  <a:tcPr/>
                </a:tc>
                <a:tc>
                  <a:txBody>
                    <a:bodyPr/>
                    <a:lstStyle/>
                    <a:p>
                      <a:r>
                        <a:rPr lang="en-US" dirty="0"/>
                        <a:t>Croatia is known for its diverse geography, which includes plains, lakes, rivers, mountains, and a long coastline along the Adriatic Sea. The country is renowned for its stunning coastline with numerous islands, making it a popular destination for tourists.</a:t>
                      </a:r>
                      <a:endParaRPr lang="en-GB" dirty="0"/>
                    </a:p>
                  </a:txBody>
                  <a:tcPr/>
                </a:tc>
                <a:extLst>
                  <a:ext uri="{0D108BD9-81ED-4DB2-BD59-A6C34878D82A}">
                    <a16:rowId xmlns:a16="http://schemas.microsoft.com/office/drawing/2014/main" val="1470899443"/>
                  </a:ext>
                </a:extLst>
              </a:tr>
              <a:tr h="652089">
                <a:tc>
                  <a:txBody>
                    <a:bodyPr/>
                    <a:lstStyle/>
                    <a:p>
                      <a:r>
                        <a:rPr lang="en-GB" dirty="0"/>
                        <a:t>Economy</a:t>
                      </a:r>
                    </a:p>
                  </a:txBody>
                  <a:tcPr/>
                </a:tc>
                <a:tc>
                  <a:txBody>
                    <a:bodyPr/>
                    <a:lstStyle/>
                    <a:p>
                      <a:r>
                        <a:rPr lang="en-US" dirty="0"/>
                        <a:t>Croatia has a mixed economy, with various industries including tourism, agriculture, shipbuilding, and manufacturing. Tourism is a significant contributor to the country's economy.</a:t>
                      </a:r>
                      <a:endParaRPr lang="en-GB" dirty="0"/>
                    </a:p>
                  </a:txBody>
                  <a:tcPr/>
                </a:tc>
                <a:extLst>
                  <a:ext uri="{0D108BD9-81ED-4DB2-BD59-A6C34878D82A}">
                    <a16:rowId xmlns:a16="http://schemas.microsoft.com/office/drawing/2014/main" val="833235624"/>
                  </a:ext>
                </a:extLst>
              </a:tr>
              <a:tr h="640133">
                <a:tc>
                  <a:txBody>
                    <a:bodyPr/>
                    <a:lstStyle/>
                    <a:p>
                      <a:r>
                        <a:rPr lang="en-GB" dirty="0"/>
                        <a:t>Culture &amp; Tourism</a:t>
                      </a:r>
                    </a:p>
                  </a:txBody>
                  <a:tcPr/>
                </a:tc>
                <a:tc>
                  <a:txBody>
                    <a:bodyPr/>
                    <a:lstStyle/>
                    <a:p>
                      <a:r>
                        <a:rPr lang="en-US" dirty="0"/>
                        <a:t>Croatia is known for its rich cultural heritage, which is reflected in its architecture, festivals, and traditions. It's also a popular tourist destination, attracting millions of visitors each year.</a:t>
                      </a:r>
                      <a:endParaRPr lang="en-GB" dirty="0"/>
                    </a:p>
                  </a:txBody>
                  <a:tcPr/>
                </a:tc>
                <a:extLst>
                  <a:ext uri="{0D108BD9-81ED-4DB2-BD59-A6C34878D82A}">
                    <a16:rowId xmlns:a16="http://schemas.microsoft.com/office/drawing/2014/main" val="1342523033"/>
                  </a:ext>
                </a:extLst>
              </a:tr>
              <a:tr h="377797">
                <a:tc>
                  <a:txBody>
                    <a:bodyPr/>
                    <a:lstStyle/>
                    <a:p>
                      <a:r>
                        <a:rPr lang="en-GB" dirty="0"/>
                        <a:t>Notable Landmark</a:t>
                      </a:r>
                    </a:p>
                  </a:txBody>
                  <a:tcPr/>
                </a:tc>
                <a:tc>
                  <a:txBody>
                    <a:bodyPr/>
                    <a:lstStyle/>
                    <a:p>
                      <a:r>
                        <a:rPr lang="en-US" sz="1800" b="0" i="0" kern="1200" dirty="0">
                          <a:solidFill>
                            <a:schemeClr val="tx1"/>
                          </a:solidFill>
                          <a:effectLst/>
                          <a:latin typeface="+mn-lt"/>
                          <a:ea typeface="+mn-ea"/>
                          <a:cs typeface="+mn-cs"/>
                        </a:rPr>
                        <a:t>Croatia is home to many notable landmarks, including the ancient city of Dubrovnik , Diocletian's Palace in Split, Plitvice Lakes National Park, and the historic city of Zagreb.</a:t>
                      </a:r>
                      <a:endParaRPr lang="en-GB" dirty="0"/>
                    </a:p>
                  </a:txBody>
                  <a:tcPr/>
                </a:tc>
                <a:extLst>
                  <a:ext uri="{0D108BD9-81ED-4DB2-BD59-A6C34878D82A}">
                    <a16:rowId xmlns:a16="http://schemas.microsoft.com/office/drawing/2014/main" val="1822082363"/>
                  </a:ext>
                </a:extLst>
              </a:tr>
            </a:tbl>
          </a:graphicData>
        </a:graphic>
      </p:graphicFrame>
      <p:graphicFrame>
        <p:nvGraphicFramePr>
          <p:cNvPr id="5" name="Diagram 4">
            <a:extLst>
              <a:ext uri="{FF2B5EF4-FFF2-40B4-BE49-F238E27FC236}">
                <a16:creationId xmlns:a16="http://schemas.microsoft.com/office/drawing/2014/main" id="{CB14B138-7EA4-3956-73CB-C4C87688A740}"/>
              </a:ext>
            </a:extLst>
          </p:cNvPr>
          <p:cNvGraphicFramePr/>
          <p:nvPr>
            <p:extLst>
              <p:ext uri="{D42A27DB-BD31-4B8C-83A1-F6EECF244321}">
                <p14:modId xmlns:p14="http://schemas.microsoft.com/office/powerpoint/2010/main" val="2590101530"/>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2900B0E9-4D62-EE20-DE9B-84903C371BD8}"/>
              </a:ext>
            </a:extLst>
          </p:cNvPr>
          <p:cNvGraphicFramePr/>
          <p:nvPr>
            <p:extLst>
              <p:ext uri="{D42A27DB-BD31-4B8C-83A1-F6EECF244321}">
                <p14:modId xmlns:p14="http://schemas.microsoft.com/office/powerpoint/2010/main" val="4168088399"/>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22999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136673"/>
            <a:ext cx="10905066" cy="1135737"/>
          </a:xfrm>
        </p:spPr>
        <p:txBody>
          <a:bodyPr>
            <a:normAutofit/>
          </a:bodyPr>
          <a:lstStyle/>
          <a:p>
            <a:r>
              <a:rPr lang="en-CA" sz="3600" dirty="0">
                <a:highlight>
                  <a:srgbClr val="FFFF00"/>
                </a:highlight>
                <a:ea typeface="+mj-lt"/>
                <a:cs typeface="+mj-lt"/>
              </a:rPr>
              <a:t>Site description</a:t>
            </a:r>
            <a:endParaRPr lang="en-US" sz="3600" dirty="0">
              <a:highlight>
                <a:srgbClr val="FFFF00"/>
              </a:highlight>
            </a:endParaRPr>
          </a:p>
        </p:txBody>
      </p:sp>
      <p:sp>
        <p:nvSpPr>
          <p:cNvPr id="5" name="TextBox 4">
            <a:extLst>
              <a:ext uri="{FF2B5EF4-FFF2-40B4-BE49-F238E27FC236}">
                <a16:creationId xmlns:a16="http://schemas.microsoft.com/office/drawing/2014/main" id="{7B9F99E6-074D-2FE8-7ED6-5978409FE7A4}"/>
              </a:ext>
            </a:extLst>
          </p:cNvPr>
          <p:cNvSpPr txBox="1"/>
          <p:nvPr/>
        </p:nvSpPr>
        <p:spPr>
          <a:xfrm>
            <a:off x="643467" y="1272410"/>
            <a:ext cx="10905066" cy="5509200"/>
          </a:xfrm>
          <a:prstGeom prst="rect">
            <a:avLst/>
          </a:prstGeom>
          <a:noFill/>
        </p:spPr>
        <p:txBody>
          <a:bodyPr wrap="square">
            <a:spAutoFit/>
          </a:bodyPr>
          <a:lstStyle/>
          <a:p>
            <a:pPr algn="just"/>
            <a:r>
              <a:rPr lang="en-US" sz="1600" b="1" i="0" u="none" strike="noStrike" baseline="0" dirty="0" err="1"/>
              <a:t>Accomodation</a:t>
            </a:r>
            <a:r>
              <a:rPr lang="en-US" sz="1600" b="1" i="0" u="none" strike="noStrike" baseline="0" dirty="0"/>
              <a:t>:</a:t>
            </a:r>
            <a:r>
              <a:rPr lang="en-US" sz="1600" b="1" dirty="0"/>
              <a:t> </a:t>
            </a:r>
            <a:r>
              <a:rPr lang="en-US" sz="1600" dirty="0"/>
              <a:t>The property has a total of 189 rooms out of which 30 are located in the main building, 109 Bungalows and 50 Cottages. The Main building has 18 standard double rooms, 7 Superior rooms, 3 One bedroom suite, 2 two bedroom suites. For the bungalows, it has 7 standard double rooms, 42 Junior suite, 30 Loft Junior Suite, 30 one bedroom suites. There are 40 forest cottages and 10 vineyard cottages. </a:t>
            </a:r>
            <a:endParaRPr lang="en-US" sz="1600" b="0" i="0" u="none" strike="noStrike" baseline="0" dirty="0"/>
          </a:p>
          <a:p>
            <a:pPr algn="just"/>
            <a:endParaRPr lang="en-US" sz="1600" dirty="0"/>
          </a:p>
          <a:p>
            <a:r>
              <a:rPr lang="en-US" sz="1600" b="1" i="0" u="none" strike="noStrike" baseline="0" dirty="0"/>
              <a:t>Property Amenities: </a:t>
            </a:r>
            <a:r>
              <a:rPr lang="en-US" sz="1600" dirty="0"/>
              <a:t>the stylish rooms offer free Wi-Fi, flat-screen TVs and </a:t>
            </a:r>
            <a:r>
              <a:rPr lang="en-US" sz="1600" dirty="0" err="1"/>
              <a:t>sofabeds</a:t>
            </a:r>
            <a:r>
              <a:rPr lang="en-US" sz="1600" dirty="0"/>
              <a:t>. Upgraded quarters add sitting areas, while a 1-bedroom suite offers a wet bar and a kitchenette.</a:t>
            </a:r>
          </a:p>
          <a:p>
            <a:r>
              <a:rPr lang="en-US" sz="1600" dirty="0"/>
              <a:t>There's a bar and a restaurant with a terrace. Other amenities include an indoor pool, an outdoor pool and a kids' pool, as well as a kids' club and playground. There's also a gym and a spa, in addition to sporting activities, and a private beach with </a:t>
            </a:r>
            <a:r>
              <a:rPr lang="en-US" sz="1600" dirty="0" err="1"/>
              <a:t>sunloungers</a:t>
            </a:r>
            <a:r>
              <a:rPr lang="en-US" sz="1600" dirty="0"/>
              <a:t>. Breakfast and parking are available along with a vineyard.</a:t>
            </a:r>
          </a:p>
          <a:p>
            <a:endParaRPr lang="en-US" sz="1600" b="0" i="0" u="none" strike="noStrike" baseline="0" dirty="0"/>
          </a:p>
          <a:p>
            <a:pPr algn="just"/>
            <a:r>
              <a:rPr lang="en-US" sz="1600" b="1" i="0" u="none" strike="noStrike" baseline="0" dirty="0">
                <a:highlight>
                  <a:srgbClr val="FFFF00"/>
                </a:highlight>
              </a:rPr>
              <a:t>Condition: </a:t>
            </a:r>
            <a:r>
              <a:rPr lang="en-US" sz="1600" b="0" i="0" u="none" strike="noStrike" baseline="0" dirty="0">
                <a:highlight>
                  <a:srgbClr val="FFFF00"/>
                </a:highlight>
              </a:rPr>
              <a:t>Since acquisition the current owner has implemented significant capital expenditures. A majority of the subject units have been upgraded to include the following: granite or resurfaced Formica countertops, stainless steel or black appliances, fixtures, hardware, blinds, lighting and other minor renovations.</a:t>
            </a:r>
          </a:p>
          <a:p>
            <a:pPr algn="just"/>
            <a:endParaRPr lang="en-US" sz="1600" b="1" i="0" u="none" strike="noStrike" baseline="0" dirty="0">
              <a:highlight>
                <a:srgbClr val="FFFF00"/>
              </a:highlight>
            </a:endParaRPr>
          </a:p>
          <a:p>
            <a:pPr algn="just"/>
            <a:r>
              <a:rPr lang="en-US" sz="1600" b="1" i="0" u="none" strike="noStrike" baseline="0" dirty="0">
                <a:highlight>
                  <a:srgbClr val="FFFF00"/>
                </a:highlight>
              </a:rPr>
              <a:t>Walls: </a:t>
            </a:r>
            <a:r>
              <a:rPr lang="en-US" sz="1600" b="0" i="0" u="none" strike="noStrike" baseline="0" dirty="0">
                <a:highlight>
                  <a:srgbClr val="FFFF00"/>
                </a:highlight>
              </a:rPr>
              <a:t>Painted drywall over wood studs</a:t>
            </a:r>
          </a:p>
          <a:p>
            <a:pPr algn="just"/>
            <a:endParaRPr lang="en-US" sz="1600" dirty="0">
              <a:highlight>
                <a:srgbClr val="FFFF00"/>
              </a:highlight>
            </a:endParaRPr>
          </a:p>
          <a:p>
            <a:pPr algn="l"/>
            <a:r>
              <a:rPr lang="en-US" sz="1600" b="1" i="0" u="none" strike="noStrike" baseline="0" dirty="0">
                <a:highlight>
                  <a:srgbClr val="FFFF00"/>
                </a:highlight>
              </a:rPr>
              <a:t>Floor Covering: </a:t>
            </a:r>
            <a:r>
              <a:rPr lang="en-US" sz="1600" b="0" i="0" u="none" strike="noStrike" baseline="0" dirty="0">
                <a:highlight>
                  <a:srgbClr val="FFFF00"/>
                </a:highlight>
              </a:rPr>
              <a:t>Kitchen: Faux‐wood vinyl or Sheet vinyl</a:t>
            </a:r>
          </a:p>
          <a:p>
            <a:pPr algn="l"/>
            <a:r>
              <a:rPr lang="en-US" sz="1600" b="0" i="0" u="none" strike="noStrike" baseline="0" dirty="0">
                <a:highlight>
                  <a:srgbClr val="FFFF00"/>
                </a:highlight>
              </a:rPr>
              <a:t>			  Living: Faux‐wood vinyl or Carpet</a:t>
            </a:r>
          </a:p>
          <a:p>
            <a:pPr algn="l"/>
            <a:r>
              <a:rPr lang="en-US" sz="1600" b="0" i="0" u="none" strike="noStrike" baseline="0" dirty="0">
                <a:highlight>
                  <a:srgbClr val="FFFF00"/>
                </a:highlight>
              </a:rPr>
              <a:t>      			  Bath: Faux‐wood vinyl or Sheet vinyl</a:t>
            </a:r>
          </a:p>
          <a:p>
            <a:pPr algn="l"/>
            <a:r>
              <a:rPr lang="en-US" sz="1600" b="1" i="0" u="none" strike="noStrike" baseline="0" dirty="0">
                <a:highlight>
                  <a:srgbClr val="FFFF00"/>
                </a:highlight>
              </a:rPr>
              <a:t>Countertops: </a:t>
            </a:r>
            <a:r>
              <a:rPr lang="en-US" sz="1600" b="0" i="0" u="none" strike="noStrike" baseline="0" dirty="0">
                <a:highlight>
                  <a:srgbClr val="FFFF00"/>
                </a:highlight>
              </a:rPr>
              <a:t>Kitchen: Formica (77%) Granite (23%)</a:t>
            </a:r>
          </a:p>
          <a:p>
            <a:pPr algn="l"/>
            <a:r>
              <a:rPr lang="en-US" sz="1600" b="0" i="0" u="none" strike="noStrike" baseline="0" dirty="0">
                <a:highlight>
                  <a:srgbClr val="FFFF00"/>
                </a:highlight>
              </a:rPr>
              <a:t>   		       Bath: Formica (77%) Granite (23%)</a:t>
            </a:r>
            <a:endParaRPr lang="en-US" sz="1600" dirty="0">
              <a:highlight>
                <a:srgbClr val="FFFF00"/>
              </a:highlight>
            </a:endParaRPr>
          </a:p>
        </p:txBody>
      </p:sp>
    </p:spTree>
    <p:extLst>
      <p:ext uri="{BB962C8B-B14F-4D97-AF65-F5344CB8AC3E}">
        <p14:creationId xmlns:p14="http://schemas.microsoft.com/office/powerpoint/2010/main" val="751529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312517"/>
            <a:ext cx="10905066" cy="1135737"/>
          </a:xfrm>
        </p:spPr>
        <p:txBody>
          <a:bodyPr>
            <a:normAutofit/>
          </a:bodyPr>
          <a:lstStyle/>
          <a:p>
            <a:r>
              <a:rPr lang="en-CA" sz="3600" dirty="0">
                <a:highlight>
                  <a:srgbClr val="FFFF00"/>
                </a:highlight>
                <a:ea typeface="+mj-lt"/>
                <a:cs typeface="+mj-lt"/>
              </a:rPr>
              <a:t>UNIT MIX</a:t>
            </a:r>
            <a:endParaRPr lang="en-US" sz="3600" dirty="0">
              <a:highlight>
                <a:srgbClr val="FFFF00"/>
              </a:highlight>
            </a:endParaRPr>
          </a:p>
        </p:txBody>
      </p:sp>
      <p:pic>
        <p:nvPicPr>
          <p:cNvPr id="4" name="Picture 3">
            <a:extLst>
              <a:ext uri="{FF2B5EF4-FFF2-40B4-BE49-F238E27FC236}">
                <a16:creationId xmlns:a16="http://schemas.microsoft.com/office/drawing/2014/main" id="{54027FF7-DF76-430C-8C73-F24DA69C4664}"/>
              </a:ext>
            </a:extLst>
          </p:cNvPr>
          <p:cNvPicPr>
            <a:picLocks noChangeAspect="1"/>
          </p:cNvPicPr>
          <p:nvPr/>
        </p:nvPicPr>
        <p:blipFill>
          <a:blip r:embed="rId2"/>
          <a:stretch>
            <a:fillRect/>
          </a:stretch>
        </p:blipFill>
        <p:spPr>
          <a:xfrm>
            <a:off x="643467" y="1672736"/>
            <a:ext cx="10834800" cy="4024679"/>
          </a:xfrm>
          <a:prstGeom prst="rect">
            <a:avLst/>
          </a:prstGeom>
        </p:spPr>
      </p:pic>
    </p:spTree>
    <p:extLst>
      <p:ext uri="{BB962C8B-B14F-4D97-AF65-F5344CB8AC3E}">
        <p14:creationId xmlns:p14="http://schemas.microsoft.com/office/powerpoint/2010/main" val="1861402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279104" y="312517"/>
            <a:ext cx="10905066" cy="1135737"/>
          </a:xfrm>
        </p:spPr>
        <p:txBody>
          <a:bodyPr>
            <a:normAutofit/>
          </a:bodyPr>
          <a:lstStyle/>
          <a:p>
            <a:r>
              <a:rPr lang="en-CA" sz="3600" dirty="0">
                <a:ea typeface="+mj-lt"/>
                <a:cs typeface="+mj-lt"/>
              </a:rPr>
              <a:t>FLOOR PLAN</a:t>
            </a:r>
            <a:endParaRPr lang="en-US" sz="3600" dirty="0"/>
          </a:p>
        </p:txBody>
      </p:sp>
      <p:pic>
        <p:nvPicPr>
          <p:cNvPr id="4" name="Picture 3">
            <a:extLst>
              <a:ext uri="{FF2B5EF4-FFF2-40B4-BE49-F238E27FC236}">
                <a16:creationId xmlns:a16="http://schemas.microsoft.com/office/drawing/2014/main" id="{C0B6074D-0B3E-7910-B5F3-D64C4269C40D}"/>
              </a:ext>
            </a:extLst>
          </p:cNvPr>
          <p:cNvPicPr>
            <a:picLocks noChangeAspect="1"/>
          </p:cNvPicPr>
          <p:nvPr/>
        </p:nvPicPr>
        <p:blipFill>
          <a:blip r:embed="rId2"/>
          <a:stretch>
            <a:fillRect/>
          </a:stretch>
        </p:blipFill>
        <p:spPr>
          <a:xfrm>
            <a:off x="743489" y="2223441"/>
            <a:ext cx="3843172" cy="4610063"/>
          </a:xfrm>
          <a:prstGeom prst="rect">
            <a:avLst/>
          </a:prstGeom>
        </p:spPr>
      </p:pic>
      <p:pic>
        <p:nvPicPr>
          <p:cNvPr id="6" name="Picture 5">
            <a:extLst>
              <a:ext uri="{FF2B5EF4-FFF2-40B4-BE49-F238E27FC236}">
                <a16:creationId xmlns:a16="http://schemas.microsoft.com/office/drawing/2014/main" id="{155244D5-F1B0-7680-4B98-E6345EEFE27B}"/>
              </a:ext>
            </a:extLst>
          </p:cNvPr>
          <p:cNvPicPr>
            <a:picLocks noChangeAspect="1"/>
          </p:cNvPicPr>
          <p:nvPr/>
        </p:nvPicPr>
        <p:blipFill>
          <a:blip r:embed="rId3"/>
          <a:stretch>
            <a:fillRect/>
          </a:stretch>
        </p:blipFill>
        <p:spPr>
          <a:xfrm>
            <a:off x="6523399" y="2223441"/>
            <a:ext cx="4925112" cy="4229690"/>
          </a:xfrm>
          <a:prstGeom prst="rect">
            <a:avLst/>
          </a:prstGeom>
        </p:spPr>
      </p:pic>
      <p:pic>
        <p:nvPicPr>
          <p:cNvPr id="8" name="Picture 7">
            <a:extLst>
              <a:ext uri="{FF2B5EF4-FFF2-40B4-BE49-F238E27FC236}">
                <a16:creationId xmlns:a16="http://schemas.microsoft.com/office/drawing/2014/main" id="{FAEDA816-BA67-6E1C-0EF4-E702CAA53D60}"/>
              </a:ext>
            </a:extLst>
          </p:cNvPr>
          <p:cNvPicPr>
            <a:picLocks noChangeAspect="1"/>
          </p:cNvPicPr>
          <p:nvPr/>
        </p:nvPicPr>
        <p:blipFill>
          <a:blip r:embed="rId4"/>
          <a:stretch>
            <a:fillRect/>
          </a:stretch>
        </p:blipFill>
        <p:spPr>
          <a:xfrm>
            <a:off x="8077523" y="1602184"/>
            <a:ext cx="1816864" cy="645753"/>
          </a:xfrm>
          <a:prstGeom prst="rect">
            <a:avLst/>
          </a:prstGeom>
        </p:spPr>
      </p:pic>
      <p:pic>
        <p:nvPicPr>
          <p:cNvPr id="10" name="Picture 9">
            <a:extLst>
              <a:ext uri="{FF2B5EF4-FFF2-40B4-BE49-F238E27FC236}">
                <a16:creationId xmlns:a16="http://schemas.microsoft.com/office/drawing/2014/main" id="{BD931A2B-D0E8-0F9A-3053-12DC7B733EAA}"/>
              </a:ext>
            </a:extLst>
          </p:cNvPr>
          <p:cNvPicPr>
            <a:picLocks noChangeAspect="1"/>
          </p:cNvPicPr>
          <p:nvPr/>
        </p:nvPicPr>
        <p:blipFill>
          <a:blip r:embed="rId5"/>
          <a:stretch>
            <a:fillRect/>
          </a:stretch>
        </p:blipFill>
        <p:spPr>
          <a:xfrm>
            <a:off x="1546038" y="1626680"/>
            <a:ext cx="1863770" cy="621257"/>
          </a:xfrm>
          <a:prstGeom prst="rect">
            <a:avLst/>
          </a:prstGeom>
        </p:spPr>
      </p:pic>
    </p:spTree>
    <p:extLst>
      <p:ext uri="{BB962C8B-B14F-4D97-AF65-F5344CB8AC3E}">
        <p14:creationId xmlns:p14="http://schemas.microsoft.com/office/powerpoint/2010/main" val="3208756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0"/>
            <a:ext cx="10905066" cy="1135737"/>
          </a:xfrm>
        </p:spPr>
        <p:txBody>
          <a:bodyPr>
            <a:normAutofit/>
          </a:bodyPr>
          <a:lstStyle/>
          <a:p>
            <a:r>
              <a:rPr lang="en-CA" sz="3600" dirty="0">
                <a:ea typeface="+mj-lt"/>
                <a:cs typeface="+mj-lt"/>
              </a:rPr>
              <a:t>Rent Comps</a:t>
            </a:r>
            <a:endParaRPr lang="en-US" sz="3600" dirty="0"/>
          </a:p>
        </p:txBody>
      </p:sp>
      <p:pic>
        <p:nvPicPr>
          <p:cNvPr id="5" name="Picture 4">
            <a:extLst>
              <a:ext uri="{FF2B5EF4-FFF2-40B4-BE49-F238E27FC236}">
                <a16:creationId xmlns:a16="http://schemas.microsoft.com/office/drawing/2014/main" id="{7BE39C46-9E78-4C76-985A-2C8E9C6BBE0F}"/>
              </a:ext>
            </a:extLst>
          </p:cNvPr>
          <p:cNvPicPr>
            <a:picLocks noChangeAspect="1"/>
          </p:cNvPicPr>
          <p:nvPr/>
        </p:nvPicPr>
        <p:blipFill>
          <a:blip r:embed="rId2"/>
          <a:stretch>
            <a:fillRect/>
          </a:stretch>
        </p:blipFill>
        <p:spPr>
          <a:xfrm>
            <a:off x="984493" y="1595575"/>
            <a:ext cx="10223014" cy="4467600"/>
          </a:xfrm>
          <a:prstGeom prst="rect">
            <a:avLst/>
          </a:prstGeom>
        </p:spPr>
      </p:pic>
    </p:spTree>
    <p:extLst>
      <p:ext uri="{BB962C8B-B14F-4D97-AF65-F5344CB8AC3E}">
        <p14:creationId xmlns:p14="http://schemas.microsoft.com/office/powerpoint/2010/main" val="4154889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8E0758-AB9F-172D-872F-E478142CCA7C}"/>
              </a:ext>
            </a:extLst>
          </p:cNvPr>
          <p:cNvSpPr>
            <a:spLocks noGrp="1"/>
          </p:cNvSpPr>
          <p:nvPr>
            <p:ph type="body" idx="1"/>
          </p:nvPr>
        </p:nvSpPr>
        <p:spPr>
          <a:xfrm>
            <a:off x="570271" y="1309351"/>
            <a:ext cx="11090787" cy="4363862"/>
          </a:xfrm>
        </p:spPr>
        <p:txBody>
          <a:bodyPr>
            <a:normAutofit/>
          </a:bodyPr>
          <a:lstStyle/>
          <a:p>
            <a:endParaRPr lang="en-GB" dirty="0"/>
          </a:p>
        </p:txBody>
      </p:sp>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801858" y="0"/>
            <a:ext cx="10100604" cy="1184787"/>
          </a:xfrm>
        </p:spPr>
        <p:txBody>
          <a:bodyPr>
            <a:normAutofit/>
          </a:bodyPr>
          <a:lstStyle/>
          <a:p>
            <a:r>
              <a:rPr lang="en-CA" sz="3600" dirty="0">
                <a:ea typeface="+mj-lt"/>
                <a:cs typeface="+mj-lt"/>
              </a:rPr>
              <a:t>Sales Comps</a:t>
            </a:r>
            <a:endParaRPr lang="en-US" sz="3600" dirty="0">
              <a:highlight>
                <a:srgbClr val="FFFF00"/>
              </a:highlight>
            </a:endParaRPr>
          </a:p>
        </p:txBody>
      </p:sp>
      <p:graphicFrame>
        <p:nvGraphicFramePr>
          <p:cNvPr id="8" name="Table 7">
            <a:extLst>
              <a:ext uri="{FF2B5EF4-FFF2-40B4-BE49-F238E27FC236}">
                <a16:creationId xmlns:a16="http://schemas.microsoft.com/office/drawing/2014/main" id="{ADDE15DB-BC94-445D-AC3F-E6035926E25A}"/>
              </a:ext>
            </a:extLst>
          </p:cNvPr>
          <p:cNvGraphicFramePr>
            <a:graphicFrameLocks noGrp="1"/>
          </p:cNvGraphicFramePr>
          <p:nvPr>
            <p:extLst>
              <p:ext uri="{D42A27DB-BD31-4B8C-83A1-F6EECF244321}">
                <p14:modId xmlns:p14="http://schemas.microsoft.com/office/powerpoint/2010/main" val="1391461845"/>
              </p:ext>
            </p:extLst>
          </p:nvPr>
        </p:nvGraphicFramePr>
        <p:xfrm>
          <a:off x="570271" y="1185843"/>
          <a:ext cx="11090786" cy="5672154"/>
        </p:xfrm>
        <a:graphic>
          <a:graphicData uri="http://schemas.openxmlformats.org/drawingml/2006/table">
            <a:tbl>
              <a:tblPr firstRow="1" bandRow="1">
                <a:tableStyleId>{5C22544A-7EE6-4342-B048-85BDC9FD1C3A}</a:tableStyleId>
              </a:tblPr>
              <a:tblGrid>
                <a:gridCol w="3120350">
                  <a:extLst>
                    <a:ext uri="{9D8B030D-6E8A-4147-A177-3AD203B41FA5}">
                      <a16:colId xmlns:a16="http://schemas.microsoft.com/office/drawing/2014/main" val="3451183347"/>
                    </a:ext>
                  </a:extLst>
                </a:gridCol>
                <a:gridCol w="1315965">
                  <a:extLst>
                    <a:ext uri="{9D8B030D-6E8A-4147-A177-3AD203B41FA5}">
                      <a16:colId xmlns:a16="http://schemas.microsoft.com/office/drawing/2014/main" val="2500371837"/>
                    </a:ext>
                  </a:extLst>
                </a:gridCol>
                <a:gridCol w="2218157">
                  <a:extLst>
                    <a:ext uri="{9D8B030D-6E8A-4147-A177-3AD203B41FA5}">
                      <a16:colId xmlns:a16="http://schemas.microsoft.com/office/drawing/2014/main" val="3477765076"/>
                    </a:ext>
                  </a:extLst>
                </a:gridCol>
                <a:gridCol w="2218157">
                  <a:extLst>
                    <a:ext uri="{9D8B030D-6E8A-4147-A177-3AD203B41FA5}">
                      <a16:colId xmlns:a16="http://schemas.microsoft.com/office/drawing/2014/main" val="2563245882"/>
                    </a:ext>
                  </a:extLst>
                </a:gridCol>
                <a:gridCol w="2218157">
                  <a:extLst>
                    <a:ext uri="{9D8B030D-6E8A-4147-A177-3AD203B41FA5}">
                      <a16:colId xmlns:a16="http://schemas.microsoft.com/office/drawing/2014/main" val="1934151774"/>
                    </a:ext>
                  </a:extLst>
                </a:gridCol>
              </a:tblGrid>
              <a:tr h="876804">
                <a:tc>
                  <a:txBody>
                    <a:bodyPr/>
                    <a:lstStyle/>
                    <a:p>
                      <a:r>
                        <a:rPr lang="en-US" dirty="0"/>
                        <a:t>Hotel Name</a:t>
                      </a:r>
                    </a:p>
                  </a:txBody>
                  <a:tcPr/>
                </a:tc>
                <a:tc>
                  <a:txBody>
                    <a:bodyPr/>
                    <a:lstStyle/>
                    <a:p>
                      <a:r>
                        <a:rPr lang="en-US" dirty="0"/>
                        <a:t>Rooms</a:t>
                      </a:r>
                    </a:p>
                  </a:txBody>
                  <a:tcPr/>
                </a:tc>
                <a:tc>
                  <a:txBody>
                    <a:bodyPr/>
                    <a:lstStyle/>
                    <a:p>
                      <a:r>
                        <a:rPr lang="en-US" dirty="0"/>
                        <a:t>Location</a:t>
                      </a:r>
                    </a:p>
                  </a:txBody>
                  <a:tcPr/>
                </a:tc>
                <a:tc>
                  <a:txBody>
                    <a:bodyPr/>
                    <a:lstStyle/>
                    <a:p>
                      <a:r>
                        <a:rPr lang="en-US" dirty="0"/>
                        <a:t>Area (m2)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Price (EUR)</a:t>
                      </a:r>
                    </a:p>
                    <a:p>
                      <a:endParaRPr lang="en-US" dirty="0"/>
                    </a:p>
                  </a:txBody>
                  <a:tcPr/>
                </a:tc>
                <a:extLst>
                  <a:ext uri="{0D108BD9-81ED-4DB2-BD59-A6C34878D82A}">
                    <a16:rowId xmlns:a16="http://schemas.microsoft.com/office/drawing/2014/main" val="159673168"/>
                  </a:ext>
                </a:extLst>
              </a:tr>
              <a:tr h="685050">
                <a:tc>
                  <a:txBody>
                    <a:bodyPr/>
                    <a:lstStyle/>
                    <a:p>
                      <a:pPr algn="ctr" rtl="0" fontAlgn="b"/>
                      <a:r>
                        <a:rPr lang="en-US" dirty="0">
                          <a:effectLst/>
                        </a:rPr>
                        <a:t>Hotel </a:t>
                      </a:r>
                      <a:r>
                        <a:rPr lang="en-US" dirty="0" err="1">
                          <a:effectLst/>
                        </a:rPr>
                        <a:t>Crikvenica</a:t>
                      </a:r>
                      <a:endParaRPr lang="en-US" dirty="0">
                        <a:effectLst/>
                      </a:endParaRPr>
                    </a:p>
                  </a:txBody>
                  <a:tcPr marL="28575" marR="28575" marT="19050" marB="19050" anchor="b"/>
                </a:tc>
                <a:tc>
                  <a:txBody>
                    <a:bodyPr/>
                    <a:lstStyle/>
                    <a:p>
                      <a:pPr algn="ctr"/>
                      <a:r>
                        <a:rPr lang="en-US" sz="1800" kern="1200" dirty="0">
                          <a:solidFill>
                            <a:schemeClr val="dk1"/>
                          </a:solidFill>
                          <a:effectLst/>
                          <a:latin typeface="+mn-lt"/>
                          <a:ea typeface="+mn-ea"/>
                          <a:cs typeface="+mn-cs"/>
                        </a:rPr>
                        <a:t>100</a:t>
                      </a:r>
                    </a:p>
                  </a:txBody>
                  <a:tcPr anchor="b"/>
                </a:tc>
                <a:tc>
                  <a:txBody>
                    <a:bodyPr/>
                    <a:lstStyle/>
                    <a:p>
                      <a:pPr algn="ctr" rtl="0" fontAlgn="b"/>
                      <a:r>
                        <a:rPr lang="en-US">
                          <a:effectLst/>
                        </a:rPr>
                        <a:t>Crikvenica</a:t>
                      </a:r>
                    </a:p>
                  </a:txBody>
                  <a:tcPr marL="28575" marR="28575" marT="19050" marB="19050" anchor="b"/>
                </a:tc>
                <a:tc>
                  <a:txBody>
                    <a:bodyPr/>
                    <a:lstStyle/>
                    <a:p>
                      <a:pPr algn="ctr" rtl="0" fontAlgn="b"/>
                      <a:r>
                        <a:rPr lang="en-US">
                          <a:effectLst/>
                        </a:rPr>
                        <a:t>5500</a:t>
                      </a:r>
                    </a:p>
                  </a:txBody>
                  <a:tcPr marL="28575" marR="28575" marT="19050" marB="19050" anchor="b"/>
                </a:tc>
                <a:tc>
                  <a:txBody>
                    <a:bodyPr/>
                    <a:lstStyle/>
                    <a:p>
                      <a:pPr algn="ctr" rtl="0" fontAlgn="b"/>
                      <a:r>
                        <a:rPr lang="en-US">
                          <a:effectLst/>
                        </a:rPr>
                        <a:t>8,000,000</a:t>
                      </a:r>
                    </a:p>
                  </a:txBody>
                  <a:tcPr marL="28575" marR="28575" marT="19050" marB="19050" anchor="b"/>
                </a:tc>
                <a:extLst>
                  <a:ext uri="{0D108BD9-81ED-4DB2-BD59-A6C34878D82A}">
                    <a16:rowId xmlns:a16="http://schemas.microsoft.com/office/drawing/2014/main" val="2087104154"/>
                  </a:ext>
                </a:extLst>
              </a:tr>
              <a:tr h="685050">
                <a:tc>
                  <a:txBody>
                    <a:bodyPr/>
                    <a:lstStyle/>
                    <a:p>
                      <a:pPr algn="ctr" rtl="0" fontAlgn="b"/>
                      <a:r>
                        <a:rPr lang="en-US" dirty="0">
                          <a:effectLst/>
                        </a:rPr>
                        <a:t>Hotel Bol</a:t>
                      </a:r>
                    </a:p>
                  </a:txBody>
                  <a:tcPr marL="28575" marR="28575" marT="19050" marB="19050" anchor="b"/>
                </a:tc>
                <a:tc>
                  <a:txBody>
                    <a:bodyPr/>
                    <a:lstStyle/>
                    <a:p>
                      <a:pPr algn="ctr"/>
                      <a:r>
                        <a:rPr lang="en-US" sz="1800" kern="1200" dirty="0">
                          <a:solidFill>
                            <a:schemeClr val="dk1"/>
                          </a:solidFill>
                          <a:effectLst/>
                          <a:latin typeface="+mn-lt"/>
                          <a:ea typeface="+mn-ea"/>
                          <a:cs typeface="+mn-cs"/>
                        </a:rPr>
                        <a:t>50</a:t>
                      </a:r>
                    </a:p>
                  </a:txBody>
                  <a:tcPr anchor="b"/>
                </a:tc>
                <a:tc>
                  <a:txBody>
                    <a:bodyPr/>
                    <a:lstStyle/>
                    <a:p>
                      <a:pPr algn="ctr" rtl="0" fontAlgn="b"/>
                      <a:r>
                        <a:rPr lang="en-US" dirty="0">
                          <a:effectLst/>
                        </a:rPr>
                        <a:t>Bol</a:t>
                      </a:r>
                    </a:p>
                  </a:txBody>
                  <a:tcPr marL="28575" marR="28575" marT="19050" marB="19050" anchor="b"/>
                </a:tc>
                <a:tc>
                  <a:txBody>
                    <a:bodyPr/>
                    <a:lstStyle/>
                    <a:p>
                      <a:pPr algn="ctr" rtl="0" fontAlgn="b"/>
                      <a:r>
                        <a:rPr lang="en-US">
                          <a:effectLst/>
                        </a:rPr>
                        <a:t>1150</a:t>
                      </a:r>
                    </a:p>
                  </a:txBody>
                  <a:tcPr marL="28575" marR="28575" marT="19050" marB="19050" anchor="b"/>
                </a:tc>
                <a:tc>
                  <a:txBody>
                    <a:bodyPr/>
                    <a:lstStyle/>
                    <a:p>
                      <a:pPr algn="ctr" rtl="0" fontAlgn="b"/>
                      <a:r>
                        <a:rPr lang="en-US">
                          <a:effectLst/>
                        </a:rPr>
                        <a:t>9,300,000</a:t>
                      </a:r>
                    </a:p>
                  </a:txBody>
                  <a:tcPr marL="28575" marR="28575" marT="19050" marB="19050" anchor="b"/>
                </a:tc>
                <a:extLst>
                  <a:ext uri="{0D108BD9-81ED-4DB2-BD59-A6C34878D82A}">
                    <a16:rowId xmlns:a16="http://schemas.microsoft.com/office/drawing/2014/main" val="2211408235"/>
                  </a:ext>
                </a:extLst>
              </a:tr>
              <a:tr h="685050">
                <a:tc>
                  <a:txBody>
                    <a:bodyPr/>
                    <a:lstStyle/>
                    <a:p>
                      <a:pPr algn="ctr" rtl="0" fontAlgn="b"/>
                      <a:r>
                        <a:rPr lang="en-US">
                          <a:effectLst/>
                        </a:rPr>
                        <a:t>Hotel Pula</a:t>
                      </a:r>
                    </a:p>
                  </a:txBody>
                  <a:tcPr marL="28575" marR="28575" marT="19050" marB="19050" anchor="b"/>
                </a:tc>
                <a:tc>
                  <a:txBody>
                    <a:bodyPr/>
                    <a:lstStyle/>
                    <a:p>
                      <a:pPr algn="ctr"/>
                      <a:r>
                        <a:rPr lang="en-US" sz="1800" kern="1200" dirty="0">
                          <a:solidFill>
                            <a:schemeClr val="dk1"/>
                          </a:solidFill>
                          <a:effectLst/>
                          <a:latin typeface="+mn-lt"/>
                          <a:ea typeface="+mn-ea"/>
                          <a:cs typeface="+mn-cs"/>
                        </a:rPr>
                        <a:t>20</a:t>
                      </a:r>
                    </a:p>
                  </a:txBody>
                  <a:tcPr anchor="b"/>
                </a:tc>
                <a:tc>
                  <a:txBody>
                    <a:bodyPr/>
                    <a:lstStyle/>
                    <a:p>
                      <a:pPr algn="ctr" rtl="0" fontAlgn="b"/>
                      <a:r>
                        <a:rPr lang="en-US" dirty="0">
                          <a:effectLst/>
                        </a:rPr>
                        <a:t>Pula</a:t>
                      </a:r>
                    </a:p>
                  </a:txBody>
                  <a:tcPr marL="28575" marR="28575" marT="19050" marB="19050" anchor="b"/>
                </a:tc>
                <a:tc>
                  <a:txBody>
                    <a:bodyPr/>
                    <a:lstStyle/>
                    <a:p>
                      <a:pPr algn="ctr" rtl="0" fontAlgn="b"/>
                      <a:r>
                        <a:rPr lang="en-US">
                          <a:effectLst/>
                        </a:rPr>
                        <a:t>300</a:t>
                      </a:r>
                    </a:p>
                  </a:txBody>
                  <a:tcPr marL="28575" marR="28575" marT="19050" marB="19050" anchor="b"/>
                </a:tc>
                <a:tc>
                  <a:txBody>
                    <a:bodyPr/>
                    <a:lstStyle/>
                    <a:p>
                      <a:pPr algn="ctr" rtl="0" fontAlgn="b"/>
                      <a:r>
                        <a:rPr lang="en-US">
                          <a:effectLst/>
                        </a:rPr>
                        <a:t>3,200,000</a:t>
                      </a:r>
                    </a:p>
                  </a:txBody>
                  <a:tcPr marL="28575" marR="28575" marT="19050" marB="19050" anchor="b"/>
                </a:tc>
                <a:extLst>
                  <a:ext uri="{0D108BD9-81ED-4DB2-BD59-A6C34878D82A}">
                    <a16:rowId xmlns:a16="http://schemas.microsoft.com/office/drawing/2014/main" val="381943617"/>
                  </a:ext>
                </a:extLst>
              </a:tr>
              <a:tr h="685050">
                <a:tc>
                  <a:txBody>
                    <a:bodyPr/>
                    <a:lstStyle/>
                    <a:p>
                      <a:pPr algn="ctr" rtl="0" fontAlgn="b"/>
                      <a:r>
                        <a:rPr lang="en-US">
                          <a:effectLst/>
                        </a:rPr>
                        <a:t>Hotel Zagreb</a:t>
                      </a:r>
                    </a:p>
                  </a:txBody>
                  <a:tcPr marL="28575" marR="28575" marT="19050" marB="19050" anchor="b"/>
                </a:tc>
                <a:tc>
                  <a:txBody>
                    <a:bodyPr/>
                    <a:lstStyle/>
                    <a:p>
                      <a:pPr algn="ctr"/>
                      <a:r>
                        <a:rPr lang="en-US" sz="1800" kern="1200" dirty="0">
                          <a:solidFill>
                            <a:schemeClr val="dk1"/>
                          </a:solidFill>
                          <a:effectLst/>
                          <a:latin typeface="+mn-lt"/>
                          <a:ea typeface="+mn-ea"/>
                          <a:cs typeface="+mn-cs"/>
                        </a:rPr>
                        <a:t>75</a:t>
                      </a:r>
                    </a:p>
                  </a:txBody>
                  <a:tcPr anchor="b"/>
                </a:tc>
                <a:tc>
                  <a:txBody>
                    <a:bodyPr/>
                    <a:lstStyle/>
                    <a:p>
                      <a:pPr algn="ctr" rtl="0" fontAlgn="b"/>
                      <a:r>
                        <a:rPr lang="en-US" dirty="0">
                          <a:effectLst/>
                        </a:rPr>
                        <a:t>Zagreb</a:t>
                      </a:r>
                    </a:p>
                  </a:txBody>
                  <a:tcPr marL="28575" marR="28575" marT="19050" marB="19050" anchor="b"/>
                </a:tc>
                <a:tc>
                  <a:txBody>
                    <a:bodyPr/>
                    <a:lstStyle/>
                    <a:p>
                      <a:pPr algn="ctr" rtl="0" fontAlgn="b"/>
                      <a:r>
                        <a:rPr lang="en-US" dirty="0">
                          <a:effectLst/>
                        </a:rPr>
                        <a:t>1211.5</a:t>
                      </a:r>
                    </a:p>
                  </a:txBody>
                  <a:tcPr marL="28575" marR="28575" marT="19050" marB="19050" anchor="b"/>
                </a:tc>
                <a:tc>
                  <a:txBody>
                    <a:bodyPr/>
                    <a:lstStyle/>
                    <a:p>
                      <a:pPr algn="ctr" rtl="0" fontAlgn="b"/>
                      <a:r>
                        <a:rPr lang="en-US">
                          <a:effectLst/>
                        </a:rPr>
                        <a:t>2,380,000</a:t>
                      </a:r>
                    </a:p>
                  </a:txBody>
                  <a:tcPr marL="28575" marR="28575" marT="19050" marB="19050" anchor="b"/>
                </a:tc>
                <a:extLst>
                  <a:ext uri="{0D108BD9-81ED-4DB2-BD59-A6C34878D82A}">
                    <a16:rowId xmlns:a16="http://schemas.microsoft.com/office/drawing/2014/main" val="14880023"/>
                  </a:ext>
                </a:extLst>
              </a:tr>
              <a:tr h="685050">
                <a:tc>
                  <a:txBody>
                    <a:bodyPr/>
                    <a:lstStyle/>
                    <a:p>
                      <a:pPr algn="ctr" rtl="0" fontAlgn="b"/>
                      <a:r>
                        <a:rPr lang="en-US" dirty="0">
                          <a:effectLst/>
                        </a:rPr>
                        <a:t>Hotel Split</a:t>
                      </a:r>
                    </a:p>
                  </a:txBody>
                  <a:tcPr marL="28575" marR="28575" marT="19050" marB="19050" anchor="b"/>
                </a:tc>
                <a:tc>
                  <a:txBody>
                    <a:bodyPr/>
                    <a:lstStyle/>
                    <a:p>
                      <a:pPr algn="ctr"/>
                      <a:r>
                        <a:rPr lang="en-US" sz="1800" kern="1200" dirty="0">
                          <a:solidFill>
                            <a:schemeClr val="dk1"/>
                          </a:solidFill>
                          <a:effectLst/>
                          <a:latin typeface="+mn-lt"/>
                          <a:ea typeface="+mn-ea"/>
                          <a:cs typeface="+mn-cs"/>
                        </a:rPr>
                        <a:t>40</a:t>
                      </a:r>
                    </a:p>
                  </a:txBody>
                  <a:tcPr anchor="b"/>
                </a:tc>
                <a:tc>
                  <a:txBody>
                    <a:bodyPr/>
                    <a:lstStyle/>
                    <a:p>
                      <a:pPr algn="ctr" rtl="0" fontAlgn="b"/>
                      <a:r>
                        <a:rPr lang="en-US">
                          <a:effectLst/>
                        </a:rPr>
                        <a:t>Split</a:t>
                      </a:r>
                    </a:p>
                  </a:txBody>
                  <a:tcPr marL="28575" marR="28575" marT="19050" marB="19050" anchor="b"/>
                </a:tc>
                <a:tc>
                  <a:txBody>
                    <a:bodyPr/>
                    <a:lstStyle/>
                    <a:p>
                      <a:pPr algn="ctr" rtl="0" fontAlgn="b"/>
                      <a:r>
                        <a:rPr lang="en-US" dirty="0">
                          <a:effectLst/>
                        </a:rPr>
                        <a:t>800</a:t>
                      </a:r>
                    </a:p>
                  </a:txBody>
                  <a:tcPr marL="28575" marR="28575" marT="19050" marB="19050" anchor="b"/>
                </a:tc>
                <a:tc>
                  <a:txBody>
                    <a:bodyPr/>
                    <a:lstStyle/>
                    <a:p>
                      <a:pPr algn="ctr" rtl="0" fontAlgn="b"/>
                      <a:r>
                        <a:rPr lang="en-US">
                          <a:effectLst/>
                        </a:rPr>
                        <a:t>2,500,000</a:t>
                      </a:r>
                    </a:p>
                  </a:txBody>
                  <a:tcPr marL="28575" marR="28575" marT="19050" marB="19050" anchor="b"/>
                </a:tc>
                <a:extLst>
                  <a:ext uri="{0D108BD9-81ED-4DB2-BD59-A6C34878D82A}">
                    <a16:rowId xmlns:a16="http://schemas.microsoft.com/office/drawing/2014/main" val="3944649900"/>
                  </a:ext>
                </a:extLst>
              </a:tr>
              <a:tr h="685050">
                <a:tc>
                  <a:txBody>
                    <a:bodyPr/>
                    <a:lstStyle/>
                    <a:p>
                      <a:pPr algn="ctr" rtl="0" fontAlgn="b"/>
                      <a:r>
                        <a:rPr lang="en-US" dirty="0">
                          <a:effectLst/>
                        </a:rPr>
                        <a:t>Hotel </a:t>
                      </a:r>
                      <a:r>
                        <a:rPr lang="en-US" dirty="0" err="1">
                          <a:effectLst/>
                        </a:rPr>
                        <a:t>Umag</a:t>
                      </a:r>
                      <a:endParaRPr lang="en-US" dirty="0">
                        <a:effectLst/>
                      </a:endParaRPr>
                    </a:p>
                  </a:txBody>
                  <a:tcPr marL="28575" marR="28575" marT="19050" marB="19050" anchor="b"/>
                </a:tc>
                <a:tc>
                  <a:txBody>
                    <a:bodyPr/>
                    <a:lstStyle/>
                    <a:p>
                      <a:pPr algn="ctr"/>
                      <a:r>
                        <a:rPr lang="en-US" sz="1800" kern="1200" dirty="0">
                          <a:solidFill>
                            <a:schemeClr val="dk1"/>
                          </a:solidFill>
                          <a:effectLst/>
                          <a:latin typeface="+mn-lt"/>
                          <a:ea typeface="+mn-ea"/>
                          <a:cs typeface="+mn-cs"/>
                        </a:rPr>
                        <a:t>200</a:t>
                      </a:r>
                    </a:p>
                  </a:txBody>
                  <a:tcPr anchor="b"/>
                </a:tc>
                <a:tc>
                  <a:txBody>
                    <a:bodyPr/>
                    <a:lstStyle/>
                    <a:p>
                      <a:pPr algn="ctr" rtl="0" fontAlgn="b"/>
                      <a:r>
                        <a:rPr lang="en-US">
                          <a:effectLst/>
                        </a:rPr>
                        <a:t>Umag</a:t>
                      </a:r>
                    </a:p>
                  </a:txBody>
                  <a:tcPr marL="28575" marR="28575" marT="19050" marB="19050" anchor="b"/>
                </a:tc>
                <a:tc>
                  <a:txBody>
                    <a:bodyPr/>
                    <a:lstStyle/>
                    <a:p>
                      <a:pPr algn="ctr" rtl="0" fontAlgn="b"/>
                      <a:r>
                        <a:rPr lang="en-US" dirty="0">
                          <a:effectLst/>
                        </a:rPr>
                        <a:t>19500</a:t>
                      </a:r>
                    </a:p>
                  </a:txBody>
                  <a:tcPr marL="28575" marR="28575" marT="19050" marB="19050" anchor="b"/>
                </a:tc>
                <a:tc>
                  <a:txBody>
                    <a:bodyPr/>
                    <a:lstStyle/>
                    <a:p>
                      <a:pPr algn="ctr" rtl="0" fontAlgn="b"/>
                      <a:r>
                        <a:rPr lang="en-US">
                          <a:effectLst/>
                        </a:rPr>
                        <a:t>14,500,000</a:t>
                      </a:r>
                    </a:p>
                  </a:txBody>
                  <a:tcPr marL="28575" marR="28575" marT="19050" marB="19050" anchor="b"/>
                </a:tc>
                <a:extLst>
                  <a:ext uri="{0D108BD9-81ED-4DB2-BD59-A6C34878D82A}">
                    <a16:rowId xmlns:a16="http://schemas.microsoft.com/office/drawing/2014/main" val="877310533"/>
                  </a:ext>
                </a:extLst>
              </a:tr>
              <a:tr h="685050">
                <a:tc>
                  <a:txBody>
                    <a:bodyPr/>
                    <a:lstStyle/>
                    <a:p>
                      <a:pPr algn="ctr" rtl="0" fontAlgn="b"/>
                      <a:r>
                        <a:rPr lang="en-US" dirty="0">
                          <a:effectLst/>
                        </a:rPr>
                        <a:t>Hotel Rijeka</a:t>
                      </a:r>
                    </a:p>
                  </a:txBody>
                  <a:tcPr marL="28575" marR="28575" marT="19050" marB="19050" anchor="b"/>
                </a:tc>
                <a:tc>
                  <a:txBody>
                    <a:bodyPr/>
                    <a:lstStyle/>
                    <a:p>
                      <a:pPr algn="ctr"/>
                      <a:r>
                        <a:rPr lang="en-US" sz="1800" kern="1200" dirty="0">
                          <a:solidFill>
                            <a:schemeClr val="dk1"/>
                          </a:solidFill>
                          <a:effectLst/>
                          <a:latin typeface="+mn-lt"/>
                          <a:ea typeface="+mn-ea"/>
                          <a:cs typeface="+mn-cs"/>
                        </a:rPr>
                        <a:t>50</a:t>
                      </a:r>
                    </a:p>
                  </a:txBody>
                  <a:tcPr anchor="b"/>
                </a:tc>
                <a:tc>
                  <a:txBody>
                    <a:bodyPr/>
                    <a:lstStyle/>
                    <a:p>
                      <a:pPr algn="ctr" rtl="0" fontAlgn="b"/>
                      <a:r>
                        <a:rPr lang="en-US">
                          <a:effectLst/>
                        </a:rPr>
                        <a:t>Rijeka</a:t>
                      </a:r>
                    </a:p>
                  </a:txBody>
                  <a:tcPr marL="28575" marR="28575" marT="19050" marB="19050" anchor="b"/>
                </a:tc>
                <a:tc>
                  <a:txBody>
                    <a:bodyPr/>
                    <a:lstStyle/>
                    <a:p>
                      <a:pPr algn="ctr" rtl="0" fontAlgn="b"/>
                      <a:r>
                        <a:rPr lang="en-US" dirty="0">
                          <a:effectLst/>
                        </a:rPr>
                        <a:t>1205</a:t>
                      </a:r>
                    </a:p>
                  </a:txBody>
                  <a:tcPr marL="28575" marR="28575" marT="19050" marB="19050" anchor="b"/>
                </a:tc>
                <a:tc>
                  <a:txBody>
                    <a:bodyPr/>
                    <a:lstStyle/>
                    <a:p>
                      <a:pPr algn="ctr" rtl="0" fontAlgn="b"/>
                      <a:r>
                        <a:rPr lang="en-US" dirty="0">
                          <a:effectLst/>
                        </a:rPr>
                        <a:t>2,000,000</a:t>
                      </a:r>
                    </a:p>
                  </a:txBody>
                  <a:tcPr marL="28575" marR="28575" marT="19050" marB="19050" anchor="b"/>
                </a:tc>
                <a:extLst>
                  <a:ext uri="{0D108BD9-81ED-4DB2-BD59-A6C34878D82A}">
                    <a16:rowId xmlns:a16="http://schemas.microsoft.com/office/drawing/2014/main" val="2405320167"/>
                  </a:ext>
                </a:extLst>
              </a:tr>
            </a:tbl>
          </a:graphicData>
        </a:graphic>
      </p:graphicFrame>
    </p:spTree>
    <p:extLst>
      <p:ext uri="{BB962C8B-B14F-4D97-AF65-F5344CB8AC3E}">
        <p14:creationId xmlns:p14="http://schemas.microsoft.com/office/powerpoint/2010/main" val="1868525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108412"/>
            <a:ext cx="10905066" cy="1135737"/>
          </a:xfrm>
        </p:spPr>
        <p:txBody>
          <a:bodyPr>
            <a:normAutofit/>
          </a:bodyPr>
          <a:lstStyle/>
          <a:p>
            <a:r>
              <a:rPr lang="en-CA" sz="3600" dirty="0">
                <a:ea typeface="+mj-lt"/>
                <a:cs typeface="+mj-lt"/>
              </a:rPr>
              <a:t>Sales Comps</a:t>
            </a:r>
            <a:endParaRPr lang="en-US" sz="3600" dirty="0"/>
          </a:p>
        </p:txBody>
      </p:sp>
      <p:pic>
        <p:nvPicPr>
          <p:cNvPr id="4" name="Picture 3">
            <a:extLst>
              <a:ext uri="{FF2B5EF4-FFF2-40B4-BE49-F238E27FC236}">
                <a16:creationId xmlns:a16="http://schemas.microsoft.com/office/drawing/2014/main" id="{190D675D-466A-21CF-5AA8-06EF66A9E6B8}"/>
              </a:ext>
            </a:extLst>
          </p:cNvPr>
          <p:cNvPicPr>
            <a:picLocks noChangeAspect="1"/>
          </p:cNvPicPr>
          <p:nvPr/>
        </p:nvPicPr>
        <p:blipFill>
          <a:blip r:embed="rId2"/>
          <a:stretch>
            <a:fillRect/>
          </a:stretch>
        </p:blipFill>
        <p:spPr>
          <a:xfrm>
            <a:off x="937492" y="1786002"/>
            <a:ext cx="10317015" cy="4258269"/>
          </a:xfrm>
          <a:prstGeom prst="rect">
            <a:avLst/>
          </a:prstGeom>
        </p:spPr>
      </p:pic>
    </p:spTree>
    <p:extLst>
      <p:ext uri="{BB962C8B-B14F-4D97-AF65-F5344CB8AC3E}">
        <p14:creationId xmlns:p14="http://schemas.microsoft.com/office/powerpoint/2010/main" val="2933111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99958"/>
            <a:ext cx="10905066" cy="1135737"/>
          </a:xfrm>
        </p:spPr>
        <p:txBody>
          <a:bodyPr>
            <a:normAutofit/>
          </a:bodyPr>
          <a:lstStyle/>
          <a:p>
            <a:r>
              <a:rPr lang="en-CA" sz="3600" dirty="0">
                <a:ea typeface="+mj-lt"/>
                <a:cs typeface="+mj-lt"/>
              </a:rPr>
              <a:t>Sales Comps</a:t>
            </a:r>
            <a:endParaRPr lang="en-US" sz="3600" dirty="0"/>
          </a:p>
        </p:txBody>
      </p:sp>
      <p:pic>
        <p:nvPicPr>
          <p:cNvPr id="5" name="Picture 4">
            <a:extLst>
              <a:ext uri="{FF2B5EF4-FFF2-40B4-BE49-F238E27FC236}">
                <a16:creationId xmlns:a16="http://schemas.microsoft.com/office/drawing/2014/main" id="{EC2BF9AA-5CA6-EBD1-3E70-40C9A1694C51}"/>
              </a:ext>
            </a:extLst>
          </p:cNvPr>
          <p:cNvPicPr>
            <a:picLocks noChangeAspect="1"/>
          </p:cNvPicPr>
          <p:nvPr/>
        </p:nvPicPr>
        <p:blipFill>
          <a:blip r:embed="rId2"/>
          <a:stretch>
            <a:fillRect/>
          </a:stretch>
        </p:blipFill>
        <p:spPr>
          <a:xfrm>
            <a:off x="0" y="1773959"/>
            <a:ext cx="12192000" cy="5075360"/>
          </a:xfrm>
          <a:prstGeom prst="rect">
            <a:avLst/>
          </a:prstGeom>
        </p:spPr>
      </p:pic>
    </p:spTree>
    <p:extLst>
      <p:ext uri="{BB962C8B-B14F-4D97-AF65-F5344CB8AC3E}">
        <p14:creationId xmlns:p14="http://schemas.microsoft.com/office/powerpoint/2010/main" val="3737717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C7AD4-B42C-AD4A-D0EA-B5E1744285B6}"/>
              </a:ext>
            </a:extLst>
          </p:cNvPr>
          <p:cNvSpPr>
            <a:spLocks noGrp="1"/>
          </p:cNvSpPr>
          <p:nvPr>
            <p:ph type="title"/>
          </p:nvPr>
        </p:nvSpPr>
        <p:spPr>
          <a:xfrm>
            <a:off x="1179871" y="394421"/>
            <a:ext cx="9960077" cy="1188720"/>
          </a:xfrm>
        </p:spPr>
        <p:txBody>
          <a:bodyPr/>
          <a:lstStyle/>
          <a:p>
            <a:r>
              <a:rPr lang="en-US" dirty="0" err="1"/>
              <a:t>XXMilan</a:t>
            </a:r>
            <a:r>
              <a:rPr lang="en-US" dirty="0"/>
              <a:t> resort Area Info</a:t>
            </a:r>
            <a:endParaRPr lang="en-GB" dirty="0"/>
          </a:p>
        </p:txBody>
      </p:sp>
      <p:sp>
        <p:nvSpPr>
          <p:cNvPr id="3" name="Content Placeholder 2">
            <a:extLst>
              <a:ext uri="{FF2B5EF4-FFF2-40B4-BE49-F238E27FC236}">
                <a16:creationId xmlns:a16="http://schemas.microsoft.com/office/drawing/2014/main" id="{AE60B8E2-EB8A-2D3B-707A-DE186A7C6295}"/>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C922AAF5-80BE-9012-6571-B73B494EC373}"/>
              </a:ext>
            </a:extLst>
          </p:cNvPr>
          <p:cNvPicPr>
            <a:picLocks noChangeAspect="1"/>
          </p:cNvPicPr>
          <p:nvPr/>
        </p:nvPicPr>
        <p:blipFill>
          <a:blip r:embed="rId2"/>
          <a:stretch>
            <a:fillRect/>
          </a:stretch>
        </p:blipFill>
        <p:spPr>
          <a:xfrm>
            <a:off x="954744" y="1819123"/>
            <a:ext cx="10577477" cy="4930567"/>
          </a:xfrm>
          <a:prstGeom prst="rect">
            <a:avLst/>
          </a:prstGeom>
        </p:spPr>
      </p:pic>
    </p:spTree>
    <p:extLst>
      <p:ext uri="{BB962C8B-B14F-4D97-AF65-F5344CB8AC3E}">
        <p14:creationId xmlns:p14="http://schemas.microsoft.com/office/powerpoint/2010/main" val="3944635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7437-4AE7-F34A-B32D-324799BB24CD}"/>
              </a:ext>
            </a:extLst>
          </p:cNvPr>
          <p:cNvSpPr>
            <a:spLocks noGrp="1"/>
          </p:cNvSpPr>
          <p:nvPr>
            <p:ph type="title"/>
          </p:nvPr>
        </p:nvSpPr>
        <p:spPr>
          <a:xfrm>
            <a:off x="2142645" y="325595"/>
            <a:ext cx="7729728" cy="1188720"/>
          </a:xfrm>
        </p:spPr>
        <p:txBody>
          <a:bodyPr/>
          <a:lstStyle/>
          <a:p>
            <a:r>
              <a:rPr lang="en-US" dirty="0"/>
              <a:t>AWARDS, Accolades AND REVIEWS</a:t>
            </a:r>
            <a:endParaRPr lang="en-GB" dirty="0"/>
          </a:p>
        </p:txBody>
      </p:sp>
      <p:sp>
        <p:nvSpPr>
          <p:cNvPr id="3" name="Content Placeholder 2">
            <a:extLst>
              <a:ext uri="{FF2B5EF4-FFF2-40B4-BE49-F238E27FC236}">
                <a16:creationId xmlns:a16="http://schemas.microsoft.com/office/drawing/2014/main" id="{F785E12E-6623-2EEC-3274-CFA0CC09A857}"/>
              </a:ext>
            </a:extLst>
          </p:cNvPr>
          <p:cNvSpPr>
            <a:spLocks noGrp="1"/>
          </p:cNvSpPr>
          <p:nvPr>
            <p:ph idx="1"/>
          </p:nvPr>
        </p:nvSpPr>
        <p:spPr>
          <a:xfrm>
            <a:off x="550606" y="1949786"/>
            <a:ext cx="8662220" cy="1188721"/>
          </a:xfrm>
        </p:spPr>
        <p:txBody>
          <a:bodyPr/>
          <a:lstStyle/>
          <a:p>
            <a:pPr algn="just"/>
            <a:r>
              <a:rPr lang="en-US" dirty="0"/>
              <a:t>The resort has been awarded ‘</a:t>
            </a:r>
            <a:r>
              <a:rPr lang="en-US" dirty="0" err="1"/>
              <a:t>Travelife</a:t>
            </a:r>
            <a:r>
              <a:rPr lang="en-US" dirty="0"/>
              <a:t> Gold Award’ by London based organization </a:t>
            </a:r>
            <a:r>
              <a:rPr lang="en-US" dirty="0" err="1"/>
              <a:t>Travelife</a:t>
            </a:r>
            <a:r>
              <a:rPr lang="en-US" dirty="0"/>
              <a:t> for outstanding sustainability measures at the resort. The organization and award is supported by major European Tour Operation Associations like FTO, ANVR, ABTO and FAR. </a:t>
            </a:r>
          </a:p>
          <a:p>
            <a:pPr algn="just"/>
            <a:endParaRPr lang="en-US" dirty="0"/>
          </a:p>
          <a:p>
            <a:pPr algn="just"/>
            <a:endParaRPr lang="en-US" dirty="0"/>
          </a:p>
        </p:txBody>
      </p:sp>
      <p:pic>
        <p:nvPicPr>
          <p:cNvPr id="5" name="Picture 4">
            <a:extLst>
              <a:ext uri="{FF2B5EF4-FFF2-40B4-BE49-F238E27FC236}">
                <a16:creationId xmlns:a16="http://schemas.microsoft.com/office/drawing/2014/main" id="{89298FA8-9434-4CB6-9E9D-346CDBBB8F6B}"/>
              </a:ext>
            </a:extLst>
          </p:cNvPr>
          <p:cNvPicPr>
            <a:picLocks noChangeAspect="1"/>
          </p:cNvPicPr>
          <p:nvPr/>
        </p:nvPicPr>
        <p:blipFill>
          <a:blip r:embed="rId2"/>
          <a:stretch>
            <a:fillRect/>
          </a:stretch>
        </p:blipFill>
        <p:spPr>
          <a:xfrm>
            <a:off x="9566788" y="1698964"/>
            <a:ext cx="1485106" cy="1944692"/>
          </a:xfrm>
          <a:prstGeom prst="rect">
            <a:avLst/>
          </a:prstGeom>
        </p:spPr>
      </p:pic>
      <p:sp>
        <p:nvSpPr>
          <p:cNvPr id="6" name="Content Placeholder 2">
            <a:extLst>
              <a:ext uri="{FF2B5EF4-FFF2-40B4-BE49-F238E27FC236}">
                <a16:creationId xmlns:a16="http://schemas.microsoft.com/office/drawing/2014/main" id="{3074EB54-26FF-C294-D443-96CA713F55AF}"/>
              </a:ext>
            </a:extLst>
          </p:cNvPr>
          <p:cNvSpPr txBox="1">
            <a:spLocks/>
          </p:cNvSpPr>
          <p:nvPr/>
        </p:nvSpPr>
        <p:spPr>
          <a:xfrm>
            <a:off x="1892709" y="3970315"/>
            <a:ext cx="9576620" cy="11887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just"/>
            <a:r>
              <a:rPr lang="en-US" dirty="0"/>
              <a:t>The resort has also featured in the Travelers’ Choice 2023 award by </a:t>
            </a:r>
            <a:r>
              <a:rPr lang="en-US" dirty="0" err="1"/>
              <a:t>Tripadvisor</a:t>
            </a:r>
            <a:r>
              <a:rPr lang="en-US" dirty="0"/>
              <a:t>. Accommodations, attractions, and restaurants that consistently receive excellent evaluations from visitors and are placed in the top 10% of properties on </a:t>
            </a:r>
            <a:r>
              <a:rPr lang="en-US" dirty="0" err="1"/>
              <a:t>Tripadvisor</a:t>
            </a:r>
            <a:r>
              <a:rPr lang="en-US" dirty="0"/>
              <a:t> are given a </a:t>
            </a:r>
            <a:r>
              <a:rPr lang="en-US" dirty="0" err="1"/>
              <a:t>Travellers'</a:t>
            </a:r>
            <a:r>
              <a:rPr lang="en-US" dirty="0"/>
              <a:t> Choice award.</a:t>
            </a:r>
          </a:p>
          <a:p>
            <a:pPr algn="just"/>
            <a:endParaRPr lang="en-US" dirty="0"/>
          </a:p>
        </p:txBody>
      </p:sp>
      <p:pic>
        <p:nvPicPr>
          <p:cNvPr id="8" name="Picture 7">
            <a:extLst>
              <a:ext uri="{FF2B5EF4-FFF2-40B4-BE49-F238E27FC236}">
                <a16:creationId xmlns:a16="http://schemas.microsoft.com/office/drawing/2014/main" id="{B4F49E08-F3FF-6CD7-A055-ECC23A66AF69}"/>
              </a:ext>
            </a:extLst>
          </p:cNvPr>
          <p:cNvPicPr>
            <a:picLocks noChangeAspect="1"/>
          </p:cNvPicPr>
          <p:nvPr/>
        </p:nvPicPr>
        <p:blipFill>
          <a:blip r:embed="rId3"/>
          <a:stretch>
            <a:fillRect/>
          </a:stretch>
        </p:blipFill>
        <p:spPr>
          <a:xfrm>
            <a:off x="391166" y="3343419"/>
            <a:ext cx="1501543" cy="1852047"/>
          </a:xfrm>
          <a:prstGeom prst="rect">
            <a:avLst/>
          </a:prstGeom>
        </p:spPr>
      </p:pic>
      <p:pic>
        <p:nvPicPr>
          <p:cNvPr id="10" name="Picture 9">
            <a:extLst>
              <a:ext uri="{FF2B5EF4-FFF2-40B4-BE49-F238E27FC236}">
                <a16:creationId xmlns:a16="http://schemas.microsoft.com/office/drawing/2014/main" id="{45C03608-E7E1-F126-4EBA-25E24B29FB3E}"/>
              </a:ext>
            </a:extLst>
          </p:cNvPr>
          <p:cNvPicPr>
            <a:picLocks noChangeAspect="1"/>
          </p:cNvPicPr>
          <p:nvPr/>
        </p:nvPicPr>
        <p:blipFill>
          <a:blip r:embed="rId4"/>
          <a:stretch>
            <a:fillRect/>
          </a:stretch>
        </p:blipFill>
        <p:spPr>
          <a:xfrm>
            <a:off x="9872373" y="4974894"/>
            <a:ext cx="1798136" cy="1522746"/>
          </a:xfrm>
          <a:prstGeom prst="rect">
            <a:avLst/>
          </a:prstGeom>
        </p:spPr>
      </p:pic>
      <p:pic>
        <p:nvPicPr>
          <p:cNvPr id="12" name="Picture 11">
            <a:extLst>
              <a:ext uri="{FF2B5EF4-FFF2-40B4-BE49-F238E27FC236}">
                <a16:creationId xmlns:a16="http://schemas.microsoft.com/office/drawing/2014/main" id="{9C354467-2DB1-2FB0-0557-003A3B403713}"/>
              </a:ext>
            </a:extLst>
          </p:cNvPr>
          <p:cNvPicPr>
            <a:picLocks noChangeAspect="1"/>
          </p:cNvPicPr>
          <p:nvPr/>
        </p:nvPicPr>
        <p:blipFill>
          <a:blip r:embed="rId5"/>
          <a:stretch>
            <a:fillRect/>
          </a:stretch>
        </p:blipFill>
        <p:spPr>
          <a:xfrm>
            <a:off x="7449976" y="4974894"/>
            <a:ext cx="2018489" cy="1593136"/>
          </a:xfrm>
          <a:prstGeom prst="rect">
            <a:avLst/>
          </a:prstGeom>
        </p:spPr>
      </p:pic>
      <p:sp>
        <p:nvSpPr>
          <p:cNvPr id="13" name="Content Placeholder 2">
            <a:extLst>
              <a:ext uri="{FF2B5EF4-FFF2-40B4-BE49-F238E27FC236}">
                <a16:creationId xmlns:a16="http://schemas.microsoft.com/office/drawing/2014/main" id="{CEAA7D2A-C870-4993-B011-D64F4894C0B0}"/>
              </a:ext>
            </a:extLst>
          </p:cNvPr>
          <p:cNvSpPr txBox="1">
            <a:spLocks/>
          </p:cNvSpPr>
          <p:nvPr/>
        </p:nvSpPr>
        <p:spPr>
          <a:xfrm>
            <a:off x="670241" y="5553024"/>
            <a:ext cx="6577781" cy="87563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just"/>
            <a:r>
              <a:rPr lang="en-US" dirty="0"/>
              <a:t>Consistent high rating across different platforms for providing outstanding services. </a:t>
            </a:r>
          </a:p>
        </p:txBody>
      </p:sp>
    </p:spTree>
    <p:extLst>
      <p:ext uri="{BB962C8B-B14F-4D97-AF65-F5344CB8AC3E}">
        <p14:creationId xmlns:p14="http://schemas.microsoft.com/office/powerpoint/2010/main" val="1935840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692B-3FAD-5691-38A3-012957357149}"/>
              </a:ext>
            </a:extLst>
          </p:cNvPr>
          <p:cNvSpPr>
            <a:spLocks noGrp="1"/>
          </p:cNvSpPr>
          <p:nvPr>
            <p:ph type="title"/>
          </p:nvPr>
        </p:nvSpPr>
        <p:spPr>
          <a:xfrm>
            <a:off x="904567" y="523613"/>
            <a:ext cx="10186219" cy="1188720"/>
          </a:xfrm>
        </p:spPr>
        <p:txBody>
          <a:bodyPr/>
          <a:lstStyle/>
          <a:p>
            <a:r>
              <a:rPr lang="en-US" dirty="0"/>
              <a:t>Sustainability - Walking the extra mile</a:t>
            </a:r>
            <a:endParaRPr lang="en-GB" dirty="0"/>
          </a:p>
        </p:txBody>
      </p:sp>
      <p:sp>
        <p:nvSpPr>
          <p:cNvPr id="3" name="Content Placeholder 2">
            <a:extLst>
              <a:ext uri="{FF2B5EF4-FFF2-40B4-BE49-F238E27FC236}">
                <a16:creationId xmlns:a16="http://schemas.microsoft.com/office/drawing/2014/main" id="{4A5B54E1-C2D3-47D4-DBB9-30E31A55EC6D}"/>
              </a:ext>
            </a:extLst>
          </p:cNvPr>
          <p:cNvSpPr>
            <a:spLocks noGrp="1"/>
          </p:cNvSpPr>
          <p:nvPr>
            <p:ph idx="1"/>
          </p:nvPr>
        </p:nvSpPr>
        <p:spPr>
          <a:xfrm>
            <a:off x="481781" y="1878008"/>
            <a:ext cx="10913806" cy="4660444"/>
          </a:xfrm>
        </p:spPr>
        <p:txBody>
          <a:bodyPr>
            <a:normAutofit lnSpcReduction="10000"/>
          </a:bodyPr>
          <a:lstStyle/>
          <a:p>
            <a:pPr marL="0" indent="0">
              <a:buNone/>
            </a:pPr>
            <a:r>
              <a:rPr lang="en-US" dirty="0"/>
              <a:t>The resort has taken multiple measures to ensure sustainability and low impact on the environment. Some of the measures include the following</a:t>
            </a:r>
          </a:p>
          <a:p>
            <a:pPr marL="0" indent="0">
              <a:buNone/>
            </a:pPr>
            <a:endParaRPr lang="en-US" dirty="0"/>
          </a:p>
          <a:p>
            <a:r>
              <a:rPr lang="en-US" dirty="0"/>
              <a:t>Water Management – the management takes extra care towards the preservation of water and reduction of the cost of water. Installation of </a:t>
            </a:r>
            <a:r>
              <a:rPr lang="en-US" dirty="0" err="1"/>
              <a:t>prelators</a:t>
            </a:r>
            <a:r>
              <a:rPr lang="en-US" dirty="0"/>
              <a:t>, awareness, and education for staff as well as guests, and monitoring pool water thrice a day to reduce change are some of the measures taken.</a:t>
            </a:r>
          </a:p>
          <a:p>
            <a:endParaRPr lang="en-US" dirty="0"/>
          </a:p>
          <a:p>
            <a:r>
              <a:rPr lang="en-US" dirty="0"/>
              <a:t>Waste Management – The resort works on the principle of Prevention – Reduction – Reuse – Recycle – Recover – Dispose. The green waste is used for compost creation while bio waste is given to the local population for feeding animals. The oil and grease from the kitchen is handed over to an authorized collector. As per 2021 statistics, the resort was able to reduce its waste generation by 70% as compared to the previous few years. </a:t>
            </a:r>
          </a:p>
          <a:p>
            <a:endParaRPr lang="en-US" dirty="0"/>
          </a:p>
          <a:p>
            <a:r>
              <a:rPr lang="en-US" dirty="0"/>
              <a:t>Reduction of Chemical Usage – The resort has partnered with ECOLAB to ensure the minimization of chemical usage. As per 2021 statistics, the resort was able to reduce its chemical usage by 20% as compared to the previous few years. </a:t>
            </a:r>
          </a:p>
          <a:p>
            <a:endParaRPr lang="en-US" dirty="0"/>
          </a:p>
          <a:p>
            <a:endParaRPr lang="en-GB" dirty="0"/>
          </a:p>
        </p:txBody>
      </p:sp>
      <p:pic>
        <p:nvPicPr>
          <p:cNvPr id="5" name="Picture 4">
            <a:extLst>
              <a:ext uri="{FF2B5EF4-FFF2-40B4-BE49-F238E27FC236}">
                <a16:creationId xmlns:a16="http://schemas.microsoft.com/office/drawing/2014/main" id="{1F99C492-1327-8069-F4C3-D2C93B88022C}"/>
              </a:ext>
            </a:extLst>
          </p:cNvPr>
          <p:cNvPicPr>
            <a:picLocks noChangeAspect="1"/>
          </p:cNvPicPr>
          <p:nvPr/>
        </p:nvPicPr>
        <p:blipFill>
          <a:blip r:embed="rId2">
            <a:duotone>
              <a:prstClr val="black"/>
              <a:schemeClr val="accent3">
                <a:tint val="45000"/>
                <a:satMod val="400000"/>
              </a:schemeClr>
            </a:duotone>
          </a:blip>
          <a:stretch>
            <a:fillRect/>
          </a:stretch>
        </p:blipFill>
        <p:spPr>
          <a:xfrm>
            <a:off x="106903" y="2971282"/>
            <a:ext cx="533446" cy="556308"/>
          </a:xfrm>
          <a:prstGeom prst="rect">
            <a:avLst/>
          </a:prstGeom>
        </p:spPr>
      </p:pic>
      <p:pic>
        <p:nvPicPr>
          <p:cNvPr id="7" name="Picture 6">
            <a:extLst>
              <a:ext uri="{FF2B5EF4-FFF2-40B4-BE49-F238E27FC236}">
                <a16:creationId xmlns:a16="http://schemas.microsoft.com/office/drawing/2014/main" id="{08FC5CAC-051A-E146-9C5B-B757299179AF}"/>
              </a:ext>
            </a:extLst>
          </p:cNvPr>
          <p:cNvPicPr>
            <a:picLocks noChangeAspect="1"/>
          </p:cNvPicPr>
          <p:nvPr/>
        </p:nvPicPr>
        <p:blipFill>
          <a:blip r:embed="rId3">
            <a:duotone>
              <a:prstClr val="black"/>
              <a:schemeClr val="accent3">
                <a:tint val="45000"/>
                <a:satMod val="400000"/>
              </a:schemeClr>
            </a:duotone>
          </a:blip>
          <a:stretch>
            <a:fillRect/>
          </a:stretch>
        </p:blipFill>
        <p:spPr>
          <a:xfrm>
            <a:off x="103092" y="4350381"/>
            <a:ext cx="541067" cy="556308"/>
          </a:xfrm>
          <a:prstGeom prst="rect">
            <a:avLst/>
          </a:prstGeom>
        </p:spPr>
      </p:pic>
      <p:pic>
        <p:nvPicPr>
          <p:cNvPr id="9" name="Picture 8">
            <a:extLst>
              <a:ext uri="{FF2B5EF4-FFF2-40B4-BE49-F238E27FC236}">
                <a16:creationId xmlns:a16="http://schemas.microsoft.com/office/drawing/2014/main" id="{660DB8C8-9554-B007-7E68-7CD7507D59F4}"/>
              </a:ext>
            </a:extLst>
          </p:cNvPr>
          <p:cNvPicPr>
            <a:picLocks noChangeAspect="1"/>
          </p:cNvPicPr>
          <p:nvPr/>
        </p:nvPicPr>
        <p:blipFill>
          <a:blip r:embed="rId4">
            <a:duotone>
              <a:prstClr val="black"/>
              <a:schemeClr val="accent3">
                <a:tint val="45000"/>
                <a:satMod val="400000"/>
              </a:schemeClr>
            </a:duotone>
          </a:blip>
          <a:stretch>
            <a:fillRect/>
          </a:stretch>
        </p:blipFill>
        <p:spPr>
          <a:xfrm>
            <a:off x="103092" y="5763721"/>
            <a:ext cx="533446" cy="472481"/>
          </a:xfrm>
          <a:prstGeom prst="rect">
            <a:avLst/>
          </a:prstGeom>
        </p:spPr>
      </p:pic>
    </p:spTree>
    <p:extLst>
      <p:ext uri="{BB962C8B-B14F-4D97-AF65-F5344CB8AC3E}">
        <p14:creationId xmlns:p14="http://schemas.microsoft.com/office/powerpoint/2010/main" val="1295534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321734"/>
            <a:ext cx="10905066" cy="1135737"/>
          </a:xfrm>
        </p:spPr>
        <p:txBody>
          <a:bodyPr>
            <a:normAutofit/>
          </a:bodyPr>
          <a:lstStyle/>
          <a:p>
            <a:r>
              <a:rPr lang="en-CA" sz="3600" dirty="0">
                <a:ea typeface="+mj-lt"/>
                <a:cs typeface="+mj-lt"/>
              </a:rPr>
              <a:t>Location</a:t>
            </a:r>
            <a:endParaRPr lang="en-US" sz="3600" dirty="0"/>
          </a:p>
        </p:txBody>
      </p:sp>
      <p:sp>
        <p:nvSpPr>
          <p:cNvPr id="4" name="TextBox 3">
            <a:extLst>
              <a:ext uri="{FF2B5EF4-FFF2-40B4-BE49-F238E27FC236}">
                <a16:creationId xmlns:a16="http://schemas.microsoft.com/office/drawing/2014/main" id="{2B21BDD5-7B27-E034-ADCF-873455DABCAB}"/>
              </a:ext>
            </a:extLst>
          </p:cNvPr>
          <p:cNvSpPr txBox="1"/>
          <p:nvPr/>
        </p:nvSpPr>
        <p:spPr>
          <a:xfrm>
            <a:off x="634364" y="1664827"/>
            <a:ext cx="11066024" cy="3067443"/>
          </a:xfrm>
          <a:prstGeom prst="rect">
            <a:avLst/>
          </a:prstGeom>
          <a:noFill/>
        </p:spPr>
        <p:txBody>
          <a:bodyPr wrap="square" lIns="91440" tIns="45720" rIns="91440" bIns="45720" anchor="t">
            <a:spAutoFit/>
          </a:bodyPr>
          <a:lstStyle/>
          <a:p>
            <a:pPr marL="342900" indent="-342900" algn="just">
              <a:lnSpc>
                <a:spcPct val="110000"/>
              </a:lnSpc>
              <a:spcBef>
                <a:spcPts val="1000"/>
              </a:spcBef>
              <a:buFont typeface="Arial" panose="020B0604020202020204" pitchFamily="34" charset="0"/>
              <a:buChar char="•"/>
            </a:pPr>
            <a:r>
              <a:rPr lang="en-US" sz="1400" dirty="0">
                <a:cs typeface="Calibri"/>
              </a:rPr>
              <a:t>Croatia, which located in southeast Europe, has a varied geography. Low mountains and highlands close to the Adriatic coast, flat plains that follow the Hungarian border, and a large number of islands are all aspects of the crescent-shaped nation.</a:t>
            </a:r>
          </a:p>
          <a:p>
            <a:pPr marL="342900" indent="-342900" algn="just">
              <a:lnSpc>
                <a:spcPct val="110000"/>
              </a:lnSpc>
              <a:spcBef>
                <a:spcPts val="1000"/>
              </a:spcBef>
              <a:buFont typeface="Arial" panose="020B0604020202020204" pitchFamily="34" charset="0"/>
              <a:buChar char="•"/>
            </a:pPr>
            <a:r>
              <a:rPr lang="en-US" sz="1400" dirty="0">
                <a:cs typeface="Calibri"/>
              </a:rPr>
              <a:t>Mountainous areas experience cold, snowy winters and pleasant summers. The coastal regions of the nation experience a Mediterranean climate, which features warm, sunny summers and mild winters. Off this coast, there are more than a thousand islands. Many, notably the Dalmatian coast, are popular tourist destinations.</a:t>
            </a:r>
          </a:p>
          <a:p>
            <a:pPr marL="342900" indent="-342900" algn="just">
              <a:lnSpc>
                <a:spcPct val="110000"/>
              </a:lnSpc>
              <a:spcBef>
                <a:spcPts val="1000"/>
              </a:spcBef>
              <a:buFont typeface="Arial" panose="020B0604020202020204" pitchFamily="34" charset="0"/>
              <a:buChar char="•"/>
            </a:pPr>
            <a:r>
              <a:rPr lang="en-US" sz="1400" dirty="0">
                <a:cs typeface="Calibri"/>
              </a:rPr>
              <a:t>Over 1200 islands are located off the coast of Croatia, which has a 1778 km long coastline. But only a small number of them are populated. </a:t>
            </a:r>
            <a:r>
              <a:rPr lang="en-US" sz="1400" dirty="0" err="1">
                <a:cs typeface="Calibri"/>
              </a:rPr>
              <a:t>Krk</a:t>
            </a:r>
            <a:r>
              <a:rPr lang="en-US" sz="1400" dirty="0">
                <a:cs typeface="Calibri"/>
              </a:rPr>
              <a:t>, Cres, and Bra are the names of the three largest islands in Croatia. Croatia is split into three principal geographic regions: The Adriatic coast with its numerous tiny and large islands is on the one hand. It can be separated into the Istria, </a:t>
            </a:r>
            <a:r>
              <a:rPr lang="en-US" sz="1400" dirty="0" err="1">
                <a:cs typeface="Calibri"/>
              </a:rPr>
              <a:t>Kvarner</a:t>
            </a:r>
            <a:r>
              <a:rPr lang="en-US" sz="1400" dirty="0">
                <a:cs typeface="Calibri"/>
              </a:rPr>
              <a:t> Bay, and Dalmatia regions, running from north to south. </a:t>
            </a:r>
          </a:p>
          <a:p>
            <a:pPr marL="342900" indent="-342900" algn="just">
              <a:lnSpc>
                <a:spcPct val="110000"/>
              </a:lnSpc>
              <a:spcBef>
                <a:spcPts val="1000"/>
              </a:spcBef>
              <a:buFont typeface="Arial" panose="020B0604020202020204" pitchFamily="34" charset="0"/>
              <a:buChar char="•"/>
            </a:pPr>
            <a:r>
              <a:rPr lang="en-US" sz="1400" dirty="0">
                <a:cs typeface="Calibri"/>
              </a:rPr>
              <a:t>The Dinaric Mountains connect the Adriatic coast to the east. A lowland that is a part of the Pannonian lowlands is located in the north and northeast.</a:t>
            </a:r>
          </a:p>
        </p:txBody>
      </p:sp>
      <p:graphicFrame>
        <p:nvGraphicFramePr>
          <p:cNvPr id="3" name="Diagram 2">
            <a:extLst>
              <a:ext uri="{FF2B5EF4-FFF2-40B4-BE49-F238E27FC236}">
                <a16:creationId xmlns:a16="http://schemas.microsoft.com/office/drawing/2014/main" id="{F5ABD96A-B92D-6C41-433E-736DFB8E6352}"/>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257CA3A3-E2E3-86F5-8CE8-6DA71B1A1F45}"/>
              </a:ext>
            </a:extLst>
          </p:cNvPr>
          <p:cNvGraphicFramePr/>
          <p:nvPr>
            <p:extLst>
              <p:ext uri="{D42A27DB-BD31-4B8C-83A1-F6EECF244321}">
                <p14:modId xmlns:p14="http://schemas.microsoft.com/office/powerpoint/2010/main" val="2566397677"/>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94585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692B-3FAD-5691-38A3-012957357149}"/>
              </a:ext>
            </a:extLst>
          </p:cNvPr>
          <p:cNvSpPr>
            <a:spLocks noGrp="1"/>
          </p:cNvSpPr>
          <p:nvPr>
            <p:ph type="title"/>
          </p:nvPr>
        </p:nvSpPr>
        <p:spPr>
          <a:xfrm>
            <a:off x="904567" y="523613"/>
            <a:ext cx="10186219" cy="1188720"/>
          </a:xfrm>
        </p:spPr>
        <p:txBody>
          <a:bodyPr/>
          <a:lstStyle/>
          <a:p>
            <a:r>
              <a:rPr lang="en-US" dirty="0"/>
              <a:t>Sustainability - Walking the extra mile</a:t>
            </a:r>
            <a:endParaRPr lang="en-GB" dirty="0"/>
          </a:p>
        </p:txBody>
      </p:sp>
      <p:sp>
        <p:nvSpPr>
          <p:cNvPr id="3" name="Content Placeholder 2">
            <a:extLst>
              <a:ext uri="{FF2B5EF4-FFF2-40B4-BE49-F238E27FC236}">
                <a16:creationId xmlns:a16="http://schemas.microsoft.com/office/drawing/2014/main" id="{4A5B54E1-C2D3-47D4-DBB9-30E31A55EC6D}"/>
              </a:ext>
            </a:extLst>
          </p:cNvPr>
          <p:cNvSpPr>
            <a:spLocks noGrp="1"/>
          </p:cNvSpPr>
          <p:nvPr>
            <p:ph idx="1"/>
          </p:nvPr>
        </p:nvSpPr>
        <p:spPr>
          <a:xfrm>
            <a:off x="481781" y="1878008"/>
            <a:ext cx="10913806" cy="4660444"/>
          </a:xfrm>
        </p:spPr>
        <p:txBody>
          <a:bodyPr>
            <a:normAutofit/>
          </a:bodyPr>
          <a:lstStyle/>
          <a:p>
            <a:pPr marL="0" indent="0">
              <a:buNone/>
            </a:pPr>
            <a:r>
              <a:rPr lang="en-US" dirty="0"/>
              <a:t>The resort has taken multiple measures to ensure sustainability and low impact on the environment. Some of the measures include the following</a:t>
            </a:r>
          </a:p>
          <a:p>
            <a:pPr marL="0" indent="0">
              <a:buNone/>
            </a:pPr>
            <a:endParaRPr lang="en-US" dirty="0"/>
          </a:p>
          <a:p>
            <a:r>
              <a:rPr lang="en-US" dirty="0"/>
              <a:t>Food Management – the resort promotes organic farming and has its own gardens which grow more than 10 kinds of vegetables. There is a separate olive cultivation which boasts a field of more than 1800 olives. Organic farming is completely eco-produced using only water and homemade compost. </a:t>
            </a:r>
          </a:p>
          <a:p>
            <a:r>
              <a:rPr lang="en-US" dirty="0"/>
              <a:t>Energy Management – Reduction of energy usage not only helps in improving profitability but it is good for the environment too. To ensure the same, the resort has installed LED lighting all across the resort powered by an automatic lighting system to reduce power usage. It has also installed primary and secondary heating systems to support the cause.</a:t>
            </a:r>
          </a:p>
          <a:p>
            <a:r>
              <a:rPr lang="en-US" dirty="0"/>
              <a:t>Supplies and Procurements – The resort promotes local businesses and smaller players for an all-round development. More than 20% of the suppliers are from Brac Island itself. Further, it sells local products at its reception and invites local artists to entertain the guests. </a:t>
            </a:r>
          </a:p>
          <a:p>
            <a:endParaRPr lang="en-US" dirty="0"/>
          </a:p>
          <a:p>
            <a:endParaRPr lang="en-GB" dirty="0"/>
          </a:p>
        </p:txBody>
      </p:sp>
      <p:pic>
        <p:nvPicPr>
          <p:cNvPr id="5" name="Picture 4">
            <a:extLst>
              <a:ext uri="{FF2B5EF4-FFF2-40B4-BE49-F238E27FC236}">
                <a16:creationId xmlns:a16="http://schemas.microsoft.com/office/drawing/2014/main" id="{BF96A735-27E0-02A7-9D9B-F0398C2143E4}"/>
              </a:ext>
            </a:extLst>
          </p:cNvPr>
          <p:cNvPicPr>
            <a:picLocks noChangeAspect="1"/>
          </p:cNvPicPr>
          <p:nvPr/>
        </p:nvPicPr>
        <p:blipFill>
          <a:blip r:embed="rId2">
            <a:duotone>
              <a:prstClr val="black"/>
              <a:schemeClr val="accent3">
                <a:tint val="45000"/>
                <a:satMod val="400000"/>
              </a:schemeClr>
            </a:duotone>
          </a:blip>
          <a:stretch>
            <a:fillRect/>
          </a:stretch>
        </p:blipFill>
        <p:spPr>
          <a:xfrm>
            <a:off x="173145" y="3144105"/>
            <a:ext cx="556308" cy="513515"/>
          </a:xfrm>
          <a:prstGeom prst="rect">
            <a:avLst/>
          </a:prstGeom>
        </p:spPr>
      </p:pic>
      <p:pic>
        <p:nvPicPr>
          <p:cNvPr id="7" name="Picture 6">
            <a:extLst>
              <a:ext uri="{FF2B5EF4-FFF2-40B4-BE49-F238E27FC236}">
                <a16:creationId xmlns:a16="http://schemas.microsoft.com/office/drawing/2014/main" id="{93E506A3-A185-7269-87D0-B25EA783D234}"/>
              </a:ext>
            </a:extLst>
          </p:cNvPr>
          <p:cNvPicPr>
            <a:picLocks noChangeAspect="1"/>
          </p:cNvPicPr>
          <p:nvPr/>
        </p:nvPicPr>
        <p:blipFill>
          <a:blip r:embed="rId3">
            <a:duotone>
              <a:prstClr val="black"/>
              <a:schemeClr val="accent3">
                <a:tint val="45000"/>
                <a:satMod val="400000"/>
              </a:schemeClr>
            </a:duotone>
          </a:blip>
          <a:stretch>
            <a:fillRect/>
          </a:stretch>
        </p:blipFill>
        <p:spPr>
          <a:xfrm>
            <a:off x="173144" y="4208230"/>
            <a:ext cx="556308" cy="480102"/>
          </a:xfrm>
          <a:prstGeom prst="rect">
            <a:avLst/>
          </a:prstGeom>
        </p:spPr>
      </p:pic>
      <p:pic>
        <p:nvPicPr>
          <p:cNvPr id="9" name="Picture 8">
            <a:extLst>
              <a:ext uri="{FF2B5EF4-FFF2-40B4-BE49-F238E27FC236}">
                <a16:creationId xmlns:a16="http://schemas.microsoft.com/office/drawing/2014/main" id="{435D6E7E-DCD1-4C9D-D735-FF47FB9D0FB1}"/>
              </a:ext>
            </a:extLst>
          </p:cNvPr>
          <p:cNvPicPr>
            <a:picLocks noChangeAspect="1"/>
          </p:cNvPicPr>
          <p:nvPr/>
        </p:nvPicPr>
        <p:blipFill>
          <a:blip r:embed="rId4">
            <a:duotone>
              <a:prstClr val="black"/>
              <a:schemeClr val="accent3">
                <a:tint val="45000"/>
                <a:satMod val="400000"/>
              </a:schemeClr>
            </a:duotone>
          </a:blip>
          <a:stretch>
            <a:fillRect/>
          </a:stretch>
        </p:blipFill>
        <p:spPr>
          <a:xfrm>
            <a:off x="163310" y="5358100"/>
            <a:ext cx="510584" cy="510584"/>
          </a:xfrm>
          <a:prstGeom prst="rect">
            <a:avLst/>
          </a:prstGeom>
        </p:spPr>
      </p:pic>
    </p:spTree>
    <p:extLst>
      <p:ext uri="{BB962C8B-B14F-4D97-AF65-F5344CB8AC3E}">
        <p14:creationId xmlns:p14="http://schemas.microsoft.com/office/powerpoint/2010/main" val="3355740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1600200" y="5046124"/>
            <a:ext cx="8991600" cy="1645759"/>
          </a:xfrm>
        </p:spPr>
        <p:txBody>
          <a:bodyPr vert="horz" lIns="274320" tIns="182880" rIns="274320" bIns="182880" rtlCol="0" anchor="ctr" anchorCtr="1">
            <a:normAutofit/>
          </a:bodyPr>
          <a:lstStyle/>
          <a:p>
            <a:r>
              <a:rPr lang="en-US" sz="3800"/>
              <a:t>Property Pictures</a:t>
            </a:r>
          </a:p>
        </p:txBody>
      </p:sp>
      <p:pic>
        <p:nvPicPr>
          <p:cNvPr id="6" name="Picture 5">
            <a:extLst>
              <a:ext uri="{FF2B5EF4-FFF2-40B4-BE49-F238E27FC236}">
                <a16:creationId xmlns:a16="http://schemas.microsoft.com/office/drawing/2014/main" id="{87EF1A5C-82CB-4409-A975-8CDBEB184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1" y="166117"/>
            <a:ext cx="10522634" cy="4691966"/>
          </a:xfrm>
          <a:prstGeom prst="rect">
            <a:avLst/>
          </a:prstGeom>
        </p:spPr>
      </p:pic>
    </p:spTree>
    <p:extLst>
      <p:ext uri="{BB962C8B-B14F-4D97-AF65-F5344CB8AC3E}">
        <p14:creationId xmlns:p14="http://schemas.microsoft.com/office/powerpoint/2010/main" val="81873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66F9293-DCA7-FC19-F165-194471B915C5}"/>
              </a:ext>
            </a:extLst>
          </p:cNvPr>
          <p:cNvPicPr>
            <a:picLocks noChangeAspect="1"/>
          </p:cNvPicPr>
          <p:nvPr/>
        </p:nvPicPr>
        <p:blipFill>
          <a:blip r:embed="rId2"/>
          <a:stretch>
            <a:fillRect/>
          </a:stretch>
        </p:blipFill>
        <p:spPr>
          <a:xfrm>
            <a:off x="1848465" y="0"/>
            <a:ext cx="7676535" cy="6858000"/>
          </a:xfrm>
          <a:prstGeom prst="rect">
            <a:avLst/>
          </a:prstGeom>
        </p:spPr>
      </p:pic>
      <p:graphicFrame>
        <p:nvGraphicFramePr>
          <p:cNvPr id="2" name="Diagram 1">
            <a:extLst>
              <a:ext uri="{FF2B5EF4-FFF2-40B4-BE49-F238E27FC236}">
                <a16:creationId xmlns:a16="http://schemas.microsoft.com/office/drawing/2014/main" id="{705E3CB3-F0E8-03F1-072A-007C767D8CEB}"/>
              </a:ext>
            </a:extLst>
          </p:cNvPr>
          <p:cNvGraphicFramePr/>
          <p:nvPr>
            <p:extLst>
              <p:ext uri="{D42A27DB-BD31-4B8C-83A1-F6EECF244321}">
                <p14:modId xmlns:p14="http://schemas.microsoft.com/office/powerpoint/2010/main" val="3107219735"/>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EFFBDC9C-1A18-4FFF-D88C-7E7C343C455C}"/>
              </a:ext>
            </a:extLst>
          </p:cNvPr>
          <p:cNvGraphicFramePr/>
          <p:nvPr>
            <p:extLst>
              <p:ext uri="{D42A27DB-BD31-4B8C-83A1-F6EECF244321}">
                <p14:modId xmlns:p14="http://schemas.microsoft.com/office/powerpoint/2010/main" val="4259702030"/>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45767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108155" y="217441"/>
            <a:ext cx="12083845" cy="1188720"/>
          </a:xfrm>
        </p:spPr>
        <p:txBody>
          <a:bodyPr>
            <a:normAutofit/>
          </a:bodyPr>
          <a:lstStyle/>
          <a:p>
            <a:r>
              <a:rPr lang="en-CA" sz="3600" dirty="0">
                <a:ea typeface="+mj-lt"/>
                <a:cs typeface="+mj-lt"/>
              </a:rPr>
              <a:t>Key USP of Croatia</a:t>
            </a:r>
            <a:endParaRPr lang="en-US" sz="3600" dirty="0"/>
          </a:p>
        </p:txBody>
      </p:sp>
      <p:sp>
        <p:nvSpPr>
          <p:cNvPr id="3" name="Content Placeholder 2">
            <a:extLst>
              <a:ext uri="{FF2B5EF4-FFF2-40B4-BE49-F238E27FC236}">
                <a16:creationId xmlns:a16="http://schemas.microsoft.com/office/drawing/2014/main" id="{50FC87D0-4539-A062-D008-1632612E76CC}"/>
              </a:ext>
            </a:extLst>
          </p:cNvPr>
          <p:cNvSpPr>
            <a:spLocks noGrp="1"/>
          </p:cNvSpPr>
          <p:nvPr>
            <p:ph idx="1"/>
          </p:nvPr>
        </p:nvSpPr>
        <p:spPr>
          <a:xfrm>
            <a:off x="963561" y="1614670"/>
            <a:ext cx="10726994" cy="5025890"/>
          </a:xfrm>
        </p:spPr>
        <p:txBody>
          <a:bodyPr>
            <a:normAutofit/>
          </a:bodyPr>
          <a:lstStyle/>
          <a:p>
            <a:r>
              <a:rPr lang="en-GB" dirty="0"/>
              <a:t>Strategic Location – Croatia shares border with 3 CEFTA countries (Serbia, </a:t>
            </a:r>
            <a:r>
              <a:rPr lang="en-GB" dirty="0" err="1"/>
              <a:t>Montenegaro</a:t>
            </a:r>
            <a:r>
              <a:rPr lang="en-GB" dirty="0"/>
              <a:t>, Bosnia and </a:t>
            </a:r>
            <a:r>
              <a:rPr lang="en-GB" dirty="0" err="1"/>
              <a:t>Harzegovina</a:t>
            </a:r>
            <a:r>
              <a:rPr lang="en-GB" dirty="0"/>
              <a:t>). It is also a member of Euro and the Schengen Areas.</a:t>
            </a:r>
          </a:p>
          <a:p>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r>
              <a:rPr lang="en-GB" dirty="0"/>
              <a:t>Infrastructure – With 9 international airports, all of Europe is within 3 hours range. It has secured 13</a:t>
            </a:r>
            <a:r>
              <a:rPr lang="en-GB" baseline="30000" dirty="0"/>
              <a:t>th</a:t>
            </a:r>
            <a:r>
              <a:rPr lang="en-GB" dirty="0"/>
              <a:t> place out of 141 on the Quality of Road Infrastructure (WEF Global Competitiveness Report 2019). Further, there is a direct access to Rhine – Main Danube waterway through four main riverports.</a:t>
            </a:r>
          </a:p>
          <a:p>
            <a:endParaRPr lang="en-GB" dirty="0"/>
          </a:p>
        </p:txBody>
      </p:sp>
      <p:pic>
        <p:nvPicPr>
          <p:cNvPr id="6" name="Picture 5">
            <a:extLst>
              <a:ext uri="{FF2B5EF4-FFF2-40B4-BE49-F238E27FC236}">
                <a16:creationId xmlns:a16="http://schemas.microsoft.com/office/drawing/2014/main" id="{BF3CB497-BE77-6970-C057-FA6289AEDF86}"/>
              </a:ext>
            </a:extLst>
          </p:cNvPr>
          <p:cNvPicPr>
            <a:picLocks noChangeAspect="1"/>
          </p:cNvPicPr>
          <p:nvPr/>
        </p:nvPicPr>
        <p:blipFill>
          <a:blip r:embed="rId2"/>
          <a:stretch>
            <a:fillRect/>
          </a:stretch>
        </p:blipFill>
        <p:spPr>
          <a:xfrm>
            <a:off x="383458" y="1614669"/>
            <a:ext cx="404349" cy="528764"/>
          </a:xfrm>
          <a:prstGeom prst="rect">
            <a:avLst/>
          </a:prstGeom>
        </p:spPr>
      </p:pic>
      <p:pic>
        <p:nvPicPr>
          <p:cNvPr id="8" name="Picture 7">
            <a:extLst>
              <a:ext uri="{FF2B5EF4-FFF2-40B4-BE49-F238E27FC236}">
                <a16:creationId xmlns:a16="http://schemas.microsoft.com/office/drawing/2014/main" id="{E2BF87BF-3318-81AD-079F-C6FCB1F2239D}"/>
              </a:ext>
            </a:extLst>
          </p:cNvPr>
          <p:cNvPicPr>
            <a:picLocks noChangeAspect="1"/>
          </p:cNvPicPr>
          <p:nvPr/>
        </p:nvPicPr>
        <p:blipFill>
          <a:blip r:embed="rId3"/>
          <a:stretch>
            <a:fillRect/>
          </a:stretch>
        </p:blipFill>
        <p:spPr>
          <a:xfrm>
            <a:off x="1631038" y="2441939"/>
            <a:ext cx="3127775" cy="2298532"/>
          </a:xfrm>
          <a:prstGeom prst="rect">
            <a:avLst/>
          </a:prstGeom>
        </p:spPr>
      </p:pic>
      <p:pic>
        <p:nvPicPr>
          <p:cNvPr id="10" name="Picture 9">
            <a:extLst>
              <a:ext uri="{FF2B5EF4-FFF2-40B4-BE49-F238E27FC236}">
                <a16:creationId xmlns:a16="http://schemas.microsoft.com/office/drawing/2014/main" id="{5FF3461F-78C8-9DCD-278C-4E489FF39CD0}"/>
              </a:ext>
            </a:extLst>
          </p:cNvPr>
          <p:cNvPicPr>
            <a:picLocks noChangeAspect="1"/>
          </p:cNvPicPr>
          <p:nvPr/>
        </p:nvPicPr>
        <p:blipFill>
          <a:blip r:embed="rId4"/>
          <a:stretch>
            <a:fillRect/>
          </a:stretch>
        </p:blipFill>
        <p:spPr>
          <a:xfrm>
            <a:off x="6416656" y="2446652"/>
            <a:ext cx="2819644" cy="2293819"/>
          </a:xfrm>
          <a:prstGeom prst="rect">
            <a:avLst/>
          </a:prstGeom>
        </p:spPr>
      </p:pic>
      <p:pic>
        <p:nvPicPr>
          <p:cNvPr id="14" name="Picture 13">
            <a:extLst>
              <a:ext uri="{FF2B5EF4-FFF2-40B4-BE49-F238E27FC236}">
                <a16:creationId xmlns:a16="http://schemas.microsoft.com/office/drawing/2014/main" id="{9C8E7C06-46B1-1739-F670-A8C681190ADB}"/>
              </a:ext>
            </a:extLst>
          </p:cNvPr>
          <p:cNvPicPr>
            <a:picLocks noChangeAspect="1"/>
          </p:cNvPicPr>
          <p:nvPr/>
        </p:nvPicPr>
        <p:blipFill>
          <a:blip r:embed="rId5"/>
          <a:stretch>
            <a:fillRect/>
          </a:stretch>
        </p:blipFill>
        <p:spPr>
          <a:xfrm>
            <a:off x="206477" y="5231041"/>
            <a:ext cx="725669" cy="634960"/>
          </a:xfrm>
          <a:prstGeom prst="rect">
            <a:avLst/>
          </a:prstGeom>
        </p:spPr>
      </p:pic>
      <p:graphicFrame>
        <p:nvGraphicFramePr>
          <p:cNvPr id="4" name="Diagram 3">
            <a:extLst>
              <a:ext uri="{FF2B5EF4-FFF2-40B4-BE49-F238E27FC236}">
                <a16:creationId xmlns:a16="http://schemas.microsoft.com/office/drawing/2014/main" id="{8982DAF7-C4A6-F80A-7B9A-EEF8D67B9ED3}"/>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5" name="Diagram 4">
            <a:extLst>
              <a:ext uri="{FF2B5EF4-FFF2-40B4-BE49-F238E27FC236}">
                <a16:creationId xmlns:a16="http://schemas.microsoft.com/office/drawing/2014/main" id="{59F77132-9DBF-9553-1045-F44D54FECAA6}"/>
              </a:ext>
            </a:extLst>
          </p:cNvPr>
          <p:cNvGraphicFramePr/>
          <p:nvPr>
            <p:extLst>
              <p:ext uri="{D42A27DB-BD31-4B8C-83A1-F6EECF244321}">
                <p14:modId xmlns:p14="http://schemas.microsoft.com/office/powerpoint/2010/main" val="856391841"/>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401116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108155" y="217441"/>
            <a:ext cx="12083845" cy="1188720"/>
          </a:xfrm>
        </p:spPr>
        <p:txBody>
          <a:bodyPr>
            <a:normAutofit/>
          </a:bodyPr>
          <a:lstStyle/>
          <a:p>
            <a:r>
              <a:rPr lang="en-CA" sz="3600" dirty="0">
                <a:ea typeface="+mj-lt"/>
                <a:cs typeface="+mj-lt"/>
              </a:rPr>
              <a:t>Key USP of Croatia</a:t>
            </a:r>
            <a:endParaRPr lang="en-US" sz="3600" dirty="0"/>
          </a:p>
        </p:txBody>
      </p:sp>
      <p:sp>
        <p:nvSpPr>
          <p:cNvPr id="3" name="Content Placeholder 2">
            <a:extLst>
              <a:ext uri="{FF2B5EF4-FFF2-40B4-BE49-F238E27FC236}">
                <a16:creationId xmlns:a16="http://schemas.microsoft.com/office/drawing/2014/main" id="{50FC87D0-4539-A062-D008-1632612E76CC}"/>
              </a:ext>
            </a:extLst>
          </p:cNvPr>
          <p:cNvSpPr>
            <a:spLocks noGrp="1"/>
          </p:cNvSpPr>
          <p:nvPr>
            <p:ph idx="1"/>
          </p:nvPr>
        </p:nvSpPr>
        <p:spPr>
          <a:xfrm>
            <a:off x="1081548" y="1406161"/>
            <a:ext cx="10726994" cy="5309271"/>
          </a:xfrm>
        </p:spPr>
        <p:txBody>
          <a:bodyPr>
            <a:normAutofit/>
          </a:bodyPr>
          <a:lstStyle/>
          <a:p>
            <a:r>
              <a:rPr lang="en-GB" dirty="0"/>
              <a:t>Foreign Direct Investments – </a:t>
            </a:r>
            <a:r>
              <a:rPr lang="en-US" dirty="0"/>
              <a:t>42.55 billion euros worth of foreign direct investments have been made in Croatia between 1993 and 2022.</a:t>
            </a:r>
          </a:p>
          <a:p>
            <a:r>
              <a:rPr lang="en-US" dirty="0"/>
              <a:t>Cost of Doing Business - In comparison to the average cost of doing business in the EU, Croatia has significantly lower costs.  The cost of gas and electricity in the area is among the lowest. Contributions (social taxes) from and on salaries are paid at a rate of 36.5%, with the employee and employer each contributing 20% and 16.5%, respectively. </a:t>
            </a:r>
          </a:p>
          <a:p>
            <a:endParaRPr lang="en-US" dirty="0"/>
          </a:p>
          <a:p>
            <a:endParaRPr lang="en-US" dirty="0"/>
          </a:p>
          <a:p>
            <a:endParaRPr lang="en-US" dirty="0"/>
          </a:p>
          <a:p>
            <a:endParaRPr lang="en-US" dirty="0"/>
          </a:p>
          <a:p>
            <a:endParaRPr lang="en-US" dirty="0"/>
          </a:p>
          <a:p>
            <a:r>
              <a:rPr lang="en-US" dirty="0"/>
              <a:t>Incentive for Investments - A non-repayable grant of up to EUR 500,000 must be approved for the purchase of plant or machinery to be used for investment in development and innovation activities. However, the plant or machinery must be high-tech equipment and account for 20% of the actual eligible costs for purchase. </a:t>
            </a:r>
            <a:endParaRPr lang="en-GB" dirty="0"/>
          </a:p>
          <a:p>
            <a:endParaRPr lang="en-GB" dirty="0"/>
          </a:p>
        </p:txBody>
      </p:sp>
      <p:pic>
        <p:nvPicPr>
          <p:cNvPr id="5" name="Picture 4">
            <a:extLst>
              <a:ext uri="{FF2B5EF4-FFF2-40B4-BE49-F238E27FC236}">
                <a16:creationId xmlns:a16="http://schemas.microsoft.com/office/drawing/2014/main" id="{8825EAF8-CEDE-616E-535B-8D8DEB332AB3}"/>
              </a:ext>
            </a:extLst>
          </p:cNvPr>
          <p:cNvPicPr>
            <a:picLocks noChangeAspect="1"/>
          </p:cNvPicPr>
          <p:nvPr/>
        </p:nvPicPr>
        <p:blipFill>
          <a:blip r:embed="rId2"/>
          <a:stretch>
            <a:fillRect/>
          </a:stretch>
        </p:blipFill>
        <p:spPr>
          <a:xfrm>
            <a:off x="2817289" y="3234248"/>
            <a:ext cx="6985472" cy="2045675"/>
          </a:xfrm>
          <a:prstGeom prst="rect">
            <a:avLst/>
          </a:prstGeom>
        </p:spPr>
      </p:pic>
      <p:pic>
        <p:nvPicPr>
          <p:cNvPr id="7" name="Picture 6">
            <a:extLst>
              <a:ext uri="{FF2B5EF4-FFF2-40B4-BE49-F238E27FC236}">
                <a16:creationId xmlns:a16="http://schemas.microsoft.com/office/drawing/2014/main" id="{8B530DAF-61B6-ECFC-A329-94A5FDE64730}"/>
              </a:ext>
            </a:extLst>
          </p:cNvPr>
          <p:cNvPicPr>
            <a:picLocks noChangeAspect="1"/>
          </p:cNvPicPr>
          <p:nvPr/>
        </p:nvPicPr>
        <p:blipFill>
          <a:blip r:embed="rId3"/>
          <a:stretch>
            <a:fillRect/>
          </a:stretch>
        </p:blipFill>
        <p:spPr>
          <a:xfrm>
            <a:off x="206477" y="5306962"/>
            <a:ext cx="805899" cy="673588"/>
          </a:xfrm>
          <a:prstGeom prst="rect">
            <a:avLst/>
          </a:prstGeom>
        </p:spPr>
      </p:pic>
      <p:pic>
        <p:nvPicPr>
          <p:cNvPr id="9" name="Picture 8">
            <a:extLst>
              <a:ext uri="{FF2B5EF4-FFF2-40B4-BE49-F238E27FC236}">
                <a16:creationId xmlns:a16="http://schemas.microsoft.com/office/drawing/2014/main" id="{D040B13C-F83D-13D8-BB9B-428F61B11EB4}"/>
              </a:ext>
            </a:extLst>
          </p:cNvPr>
          <p:cNvPicPr>
            <a:picLocks noChangeAspect="1"/>
          </p:cNvPicPr>
          <p:nvPr/>
        </p:nvPicPr>
        <p:blipFill>
          <a:blip r:embed="rId4"/>
          <a:stretch>
            <a:fillRect/>
          </a:stretch>
        </p:blipFill>
        <p:spPr>
          <a:xfrm>
            <a:off x="336095" y="2324957"/>
            <a:ext cx="546662" cy="687736"/>
          </a:xfrm>
          <a:prstGeom prst="rect">
            <a:avLst/>
          </a:prstGeom>
        </p:spPr>
      </p:pic>
      <p:pic>
        <p:nvPicPr>
          <p:cNvPr id="11" name="Picture 10">
            <a:extLst>
              <a:ext uri="{FF2B5EF4-FFF2-40B4-BE49-F238E27FC236}">
                <a16:creationId xmlns:a16="http://schemas.microsoft.com/office/drawing/2014/main" id="{4658E412-0BFB-8497-E4E1-90B951395AF0}"/>
              </a:ext>
            </a:extLst>
          </p:cNvPr>
          <p:cNvPicPr>
            <a:picLocks noChangeAspect="1"/>
          </p:cNvPicPr>
          <p:nvPr/>
        </p:nvPicPr>
        <p:blipFill>
          <a:blip r:embed="rId5"/>
          <a:stretch>
            <a:fillRect/>
          </a:stretch>
        </p:blipFill>
        <p:spPr>
          <a:xfrm>
            <a:off x="336095" y="1535346"/>
            <a:ext cx="614130" cy="564780"/>
          </a:xfrm>
          <a:prstGeom prst="rect">
            <a:avLst/>
          </a:prstGeom>
        </p:spPr>
      </p:pic>
      <p:graphicFrame>
        <p:nvGraphicFramePr>
          <p:cNvPr id="4" name="Diagram 3">
            <a:extLst>
              <a:ext uri="{FF2B5EF4-FFF2-40B4-BE49-F238E27FC236}">
                <a16:creationId xmlns:a16="http://schemas.microsoft.com/office/drawing/2014/main" id="{531BF1B1-9DCF-9490-5953-389A8E2C7C4C}"/>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8" name="Diagram 7">
            <a:extLst>
              <a:ext uri="{FF2B5EF4-FFF2-40B4-BE49-F238E27FC236}">
                <a16:creationId xmlns:a16="http://schemas.microsoft.com/office/drawing/2014/main" id="{9BB39E1D-7B76-18BA-72C3-6C0E2F1F270E}"/>
              </a:ext>
            </a:extLst>
          </p:cNvPr>
          <p:cNvGraphicFramePr/>
          <p:nvPr>
            <p:extLst>
              <p:ext uri="{D42A27DB-BD31-4B8C-83A1-F6EECF244321}">
                <p14:modId xmlns:p14="http://schemas.microsoft.com/office/powerpoint/2010/main" val="2198802660"/>
              </p:ext>
            </p:extLst>
          </p:nvPr>
        </p:nvGraphicFramePr>
        <p:xfrm>
          <a:off x="54076" y="6766991"/>
          <a:ext cx="12024852" cy="1672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44079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FF3-3812-565F-1C18-30209D6504B7}"/>
              </a:ext>
            </a:extLst>
          </p:cNvPr>
          <p:cNvSpPr>
            <a:spLocks noGrp="1"/>
          </p:cNvSpPr>
          <p:nvPr>
            <p:ph type="title"/>
          </p:nvPr>
        </p:nvSpPr>
        <p:spPr>
          <a:xfrm>
            <a:off x="643467" y="-5644"/>
            <a:ext cx="10905066" cy="1135737"/>
          </a:xfrm>
        </p:spPr>
        <p:txBody>
          <a:bodyPr>
            <a:normAutofit/>
          </a:bodyPr>
          <a:lstStyle/>
          <a:p>
            <a:r>
              <a:rPr lang="en-CA" sz="3600" dirty="0">
                <a:ea typeface="+mj-lt"/>
                <a:cs typeface="+mj-lt"/>
              </a:rPr>
              <a:t>Economy – Past &amp; Present</a:t>
            </a:r>
            <a:endParaRPr lang="en-US" sz="3600" dirty="0"/>
          </a:p>
        </p:txBody>
      </p:sp>
      <p:sp>
        <p:nvSpPr>
          <p:cNvPr id="4" name="TextBox 3">
            <a:extLst>
              <a:ext uri="{FF2B5EF4-FFF2-40B4-BE49-F238E27FC236}">
                <a16:creationId xmlns:a16="http://schemas.microsoft.com/office/drawing/2014/main" id="{2B21BDD5-7B27-E034-ADCF-873455DABCAB}"/>
              </a:ext>
            </a:extLst>
          </p:cNvPr>
          <p:cNvSpPr txBox="1"/>
          <p:nvPr/>
        </p:nvSpPr>
        <p:spPr>
          <a:xfrm>
            <a:off x="574642" y="1582376"/>
            <a:ext cx="10973892" cy="4417043"/>
          </a:xfrm>
          <a:prstGeom prst="rect">
            <a:avLst/>
          </a:prstGeom>
          <a:noFill/>
        </p:spPr>
        <p:txBody>
          <a:bodyPr wrap="square">
            <a:spAutoFit/>
          </a:bodyPr>
          <a:lstStyle/>
          <a:p>
            <a:pPr marL="285750" indent="-285750" algn="just">
              <a:lnSpc>
                <a:spcPct val="110000"/>
              </a:lnSpc>
              <a:spcBef>
                <a:spcPts val="1000"/>
              </a:spcBef>
              <a:buClr>
                <a:schemeClr val="accent1"/>
              </a:buClr>
              <a:buFont typeface="Arial" panose="020B0604020202020204" pitchFamily="34" charset="0"/>
              <a:buChar char="•"/>
            </a:pPr>
            <a:r>
              <a:rPr lang="en-US" dirty="0"/>
              <a:t>Strong private consumption, better-than-expected results in the tourism sector, and a surge in exports of goods all helped Croatia recover from the pandemic. Croatian exports grew quickly in 2021 and 2022, by approximately 25% and 26%, respectively. In 2021, exports totaled 143.7 billion Kuna, and in 2022, they increased by another 26% to a predicted 182 billion Kuna.</a:t>
            </a:r>
          </a:p>
          <a:p>
            <a:pPr marL="285750" indent="-285750" algn="just">
              <a:lnSpc>
                <a:spcPct val="110000"/>
              </a:lnSpc>
              <a:spcBef>
                <a:spcPts val="1000"/>
              </a:spcBef>
              <a:buClr>
                <a:schemeClr val="accent1"/>
              </a:buClr>
              <a:buFont typeface="Arial" panose="020B0604020202020204" pitchFamily="34" charset="0"/>
              <a:buChar char="•"/>
            </a:pPr>
            <a:r>
              <a:rPr lang="en-US" dirty="0"/>
              <a:t>The Croatian economy is highly receptive to foreign trade. Almost two thirds of trade is done with other members of the European Union (EU), however trade with Croatia's neighbors in southeast Europe also accounts for a sizeable portion. Croatia's biggest export markets are Italy, Bosnia and Herzegovina, Germany, Slovenia, and Austria, while its top import markets are Germany, Russia, China, and Slovenia. </a:t>
            </a:r>
          </a:p>
          <a:p>
            <a:pPr marL="285750" indent="-285750" algn="just">
              <a:lnSpc>
                <a:spcPct val="110000"/>
              </a:lnSpc>
              <a:spcBef>
                <a:spcPts val="1000"/>
              </a:spcBef>
              <a:buClr>
                <a:schemeClr val="accent1"/>
              </a:buClr>
              <a:buFont typeface="Arial" panose="020B0604020202020204" pitchFamily="34" charset="0"/>
              <a:buChar char="•"/>
            </a:pPr>
            <a:r>
              <a:rPr lang="en-US" dirty="0"/>
              <a:t>In order to further integrate with its European partners and accomplish its main strategic goals, Croatia joined the Schengen area in January 2023 and became the 20th EU Member State to do so. </a:t>
            </a:r>
          </a:p>
          <a:p>
            <a:pPr marL="285750" indent="-285750" algn="just">
              <a:lnSpc>
                <a:spcPct val="110000"/>
              </a:lnSpc>
              <a:spcBef>
                <a:spcPts val="1000"/>
              </a:spcBef>
              <a:buClr>
                <a:schemeClr val="accent1"/>
              </a:buClr>
              <a:buFont typeface="Arial" panose="020B0604020202020204" pitchFamily="34" charset="0"/>
              <a:buChar char="•"/>
            </a:pPr>
            <a:r>
              <a:rPr lang="en-US" dirty="0"/>
              <a:t>Due to its extensive Adriatic coastline, Croatia enjoys easy access to major maritime lanes. Through the Suez Canal, the important seaports of Rijeka, </a:t>
            </a:r>
            <a:r>
              <a:rPr lang="en-US" dirty="0" err="1"/>
              <a:t>Sibenik</a:t>
            </a:r>
            <a:r>
              <a:rPr lang="en-US" dirty="0"/>
              <a:t>, Split, </a:t>
            </a:r>
            <a:r>
              <a:rPr lang="en-US" dirty="0" err="1"/>
              <a:t>Ploe</a:t>
            </a:r>
            <a:r>
              <a:rPr lang="en-US" dirty="0"/>
              <a:t>, and Dubrovnik connect Asia and Australia with Europe. </a:t>
            </a:r>
          </a:p>
        </p:txBody>
      </p:sp>
      <p:graphicFrame>
        <p:nvGraphicFramePr>
          <p:cNvPr id="3" name="Diagram 2">
            <a:extLst>
              <a:ext uri="{FF2B5EF4-FFF2-40B4-BE49-F238E27FC236}">
                <a16:creationId xmlns:a16="http://schemas.microsoft.com/office/drawing/2014/main" id="{419CC6FB-73AC-8B04-D17A-FF1480D069F2}"/>
              </a:ext>
            </a:extLst>
          </p:cNvPr>
          <p:cNvGraphicFramePr/>
          <p:nvPr>
            <p:extLst>
              <p:ext uri="{D42A27DB-BD31-4B8C-83A1-F6EECF244321}">
                <p14:modId xmlns:p14="http://schemas.microsoft.com/office/powerpoint/2010/main" val="2656506599"/>
              </p:ext>
            </p:extLst>
          </p:nvPr>
        </p:nvGraphicFramePr>
        <p:xfrm>
          <a:off x="0" y="6512499"/>
          <a:ext cx="12024852" cy="16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79BC1F9-FD90-C5F7-1FC4-87B5290179D8}"/>
              </a:ext>
            </a:extLst>
          </p:cNvPr>
          <p:cNvGraphicFramePr/>
          <p:nvPr>
            <p:extLst>
              <p:ext uri="{D42A27DB-BD31-4B8C-83A1-F6EECF244321}">
                <p14:modId xmlns:p14="http://schemas.microsoft.com/office/powerpoint/2010/main" val="4074349327"/>
              </p:ext>
            </p:extLst>
          </p:nvPr>
        </p:nvGraphicFramePr>
        <p:xfrm>
          <a:off x="0" y="6752245"/>
          <a:ext cx="12024852" cy="1672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1747451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BF230F55964B4B8AB51DB111D576C3" ma:contentTypeVersion="0" ma:contentTypeDescription="Create a new document." ma:contentTypeScope="" ma:versionID="9ee05d8b5336a58cd69382b53f296750">
  <xsd:schema xmlns:xsd="http://www.w3.org/2001/XMLSchema" xmlns:xs="http://www.w3.org/2001/XMLSchema" xmlns:p="http://schemas.microsoft.com/office/2006/metadata/properties" targetNamespace="http://schemas.microsoft.com/office/2006/metadata/properties" ma:root="true" ma:fieldsID="7b6cfd58480544b43394a9d2e2f9bc4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794FB2-0967-4AE8-86BD-8BF316247085}">
  <ds:schemaRef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E965323-027D-459C-8C92-DE35B094CD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D11BB16-FCCB-48D6-BCBF-0442A28A59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8499</TotalTime>
  <Words>6283</Words>
  <Application>Microsoft Office PowerPoint</Application>
  <PresentationFormat>Widescreen</PresentationFormat>
  <Paragraphs>648</Paragraphs>
  <Slides>51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Arial Black</vt:lpstr>
      <vt:lpstr>Arial Narrow</vt:lpstr>
      <vt:lpstr>Calibri</vt:lpstr>
      <vt:lpstr>Gill Sans MT</vt:lpstr>
      <vt:lpstr>Livory-Regular</vt:lpstr>
      <vt:lpstr>Palatino Linotype</vt:lpstr>
      <vt:lpstr>Parcel</vt:lpstr>
      <vt:lpstr>XX Resort &amp; Cotteges</vt:lpstr>
      <vt:lpstr>Disclaimer</vt:lpstr>
      <vt:lpstr>PowerPoint Presentation</vt:lpstr>
      <vt:lpstr>croatia</vt:lpstr>
      <vt:lpstr>Location</vt:lpstr>
      <vt:lpstr>PowerPoint Presentation</vt:lpstr>
      <vt:lpstr>Key USP of Croatia</vt:lpstr>
      <vt:lpstr>Key USP of Croatia</vt:lpstr>
      <vt:lpstr>Economy – Past &amp; Present</vt:lpstr>
      <vt:lpstr>Economy – Past &amp; Present</vt:lpstr>
      <vt:lpstr>Economy - Future</vt:lpstr>
      <vt:lpstr>Economy - Future</vt:lpstr>
      <vt:lpstr>Economic Structure</vt:lpstr>
      <vt:lpstr>EMPLOYMENT</vt:lpstr>
      <vt:lpstr>Reason for tourist attraction</vt:lpstr>
      <vt:lpstr>Reason for tourist attraction</vt:lpstr>
      <vt:lpstr>Croatia – a perfect 10</vt:lpstr>
      <vt:lpstr>Croatia – a perfect 10</vt:lpstr>
      <vt:lpstr>Business beyond tourism</vt:lpstr>
      <vt:lpstr>Top 10 companies</vt:lpstr>
      <vt:lpstr>Demographics</vt:lpstr>
      <vt:lpstr>Demographics</vt:lpstr>
      <vt:lpstr>BRAC ISLAND</vt:lpstr>
      <vt:lpstr>BRAC</vt:lpstr>
      <vt:lpstr>Convenience / Attractions</vt:lpstr>
      <vt:lpstr>Hotspots for tourists in BRAC</vt:lpstr>
      <vt:lpstr>Hotspots for tourists in BRAC</vt:lpstr>
      <vt:lpstr>BRAC – An All season destination</vt:lpstr>
      <vt:lpstr>Market/submarket Overview</vt:lpstr>
      <vt:lpstr>Market Overview</vt:lpstr>
      <vt:lpstr>Market Overview</vt:lpstr>
      <vt:lpstr>Market (Travel &amp; tourism) Overview</vt:lpstr>
      <vt:lpstr>Market (Travel &amp; tourism) Overview</vt:lpstr>
      <vt:lpstr>Submarket (Hotel &amp; Hospitality) Overview</vt:lpstr>
      <vt:lpstr>Submarket (Hotel &amp; Hospitality) Overview</vt:lpstr>
      <vt:lpstr>Submarket (Hotel &amp; Hospitality) Overview</vt:lpstr>
      <vt:lpstr>Property Map</vt:lpstr>
      <vt:lpstr>PowerPoint Presentation</vt:lpstr>
      <vt:lpstr>Site Description</vt:lpstr>
      <vt:lpstr>Site description</vt:lpstr>
      <vt:lpstr>UNIT MIX</vt:lpstr>
      <vt:lpstr>FLOOR PLAN</vt:lpstr>
      <vt:lpstr>Rent Comps</vt:lpstr>
      <vt:lpstr>Sales Comps</vt:lpstr>
      <vt:lpstr>Sales Comps</vt:lpstr>
      <vt:lpstr>Sales Comps</vt:lpstr>
      <vt:lpstr>XXMilan resort Area Info</vt:lpstr>
      <vt:lpstr>AWARDS, Accolades AND REVIEWS</vt:lpstr>
      <vt:lpstr>Sustainability - Walking the extra mile</vt:lpstr>
      <vt:lpstr>Sustainability - Walking the extra mile</vt:lpstr>
      <vt:lpstr>Property Pictures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Music City Medical</dc:title>
  <dc:creator>Marcin Zalewski</dc:creator>
  <cp:lastModifiedBy>Nikhil Dhoot</cp:lastModifiedBy>
  <cp:revision>290</cp:revision>
  <dcterms:created xsi:type="dcterms:W3CDTF">2022-12-13T15:42:19Z</dcterms:created>
  <dcterms:modified xsi:type="dcterms:W3CDTF">2023-09-28T06:16:37Z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0x010100B6BF230F55964B4B8AB51DB111D576C3</vt:lpwstr>
  </property>
</Properties>
</file>